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x="18288000" cy="10287000"/>
  <p:notesSz cx="6858000" cy="9144000"/>
  <p:embeddedFontLst>
    <p:embeddedFont>
      <p:font typeface="Helvetica World" charset="1" panose="020B0500040000020004"/>
      <p:regular r:id="rId37"/>
    </p:embeddedFont>
    <p:embeddedFont>
      <p:font typeface="Nunito Sans Semi-Bold" charset="1" panose="00000700000000000000"/>
      <p:regular r:id="rId38"/>
    </p:embeddedFont>
    <p:embeddedFont>
      <p:font typeface="Helvetica World Bold" charset="1" panose="020B0800040000020004"/>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notesMasters/notesMaster1.xml" Type="http://schemas.openxmlformats.org/officeDocument/2006/relationships/notesMaster"/><Relationship Id="rId35" Target="theme/theme2.xml" Type="http://schemas.openxmlformats.org/officeDocument/2006/relationships/theme"/><Relationship Id="rId36" Target="notesSlides/notesSlide1.xml" Type="http://schemas.openxmlformats.org/officeDocument/2006/relationships/notesSlide"/><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Warm up - speed dating</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svg" Type="http://schemas.openxmlformats.org/officeDocument/2006/relationships/image"/><Relationship Id="rId12" Target="../media/image10.png" Type="http://schemas.openxmlformats.org/officeDocument/2006/relationships/image"/><Relationship Id="rId13" Target="../media/image11.svg" Type="http://schemas.openxmlformats.org/officeDocument/2006/relationships/image"/><Relationship Id="rId14" Target="../media/image12.png" Type="http://schemas.openxmlformats.org/officeDocument/2006/relationships/image"/><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jpe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2.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2.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2.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2.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0">
            <a:off x="819187" y="-1397046"/>
            <a:ext cx="18880803" cy="10464567"/>
          </a:xfrm>
          <a:custGeom>
            <a:avLst/>
            <a:gdLst/>
            <a:ahLst/>
            <a:cxnLst/>
            <a:rect r="r" b="b" t="t" l="l"/>
            <a:pathLst>
              <a:path h="10464567" w="18880803">
                <a:moveTo>
                  <a:pt x="0" y="0"/>
                </a:moveTo>
                <a:lnTo>
                  <a:pt x="18880804" y="0"/>
                </a:lnTo>
                <a:lnTo>
                  <a:pt x="18880804" y="10464567"/>
                </a:lnTo>
                <a:lnTo>
                  <a:pt x="0" y="10464567"/>
                </a:lnTo>
                <a:lnTo>
                  <a:pt x="0" y="0"/>
                </a:lnTo>
                <a:close/>
              </a:path>
            </a:pathLst>
          </a:custGeom>
          <a:blipFill>
            <a:blip r:embed="rId3">
              <a:extLst>
                <a:ext uri="{96DAC541-7B7A-43D3-8B79-37D633B846F1}">
                  <asvg:svgBlip xmlns:asvg="http://schemas.microsoft.com/office/drawing/2016/SVG/main" r:embed="rId4"/>
                </a:ext>
              </a:extLst>
            </a:blip>
            <a:stretch>
              <a:fillRect l="0" t="-247" r="0" b="0"/>
            </a:stretch>
          </a:blipFill>
        </p:spPr>
      </p:sp>
      <p:sp>
        <p:nvSpPr>
          <p:cNvPr name="Freeform 3" id="3"/>
          <p:cNvSpPr/>
          <p:nvPr/>
        </p:nvSpPr>
        <p:spPr>
          <a:xfrm flipH="false" flipV="false" rot="601429">
            <a:off x="12030205" y="480517"/>
            <a:ext cx="5543705" cy="9931720"/>
          </a:xfrm>
          <a:custGeom>
            <a:avLst/>
            <a:gdLst/>
            <a:ahLst/>
            <a:cxnLst/>
            <a:rect r="r" b="b" t="t" l="l"/>
            <a:pathLst>
              <a:path h="9931720" w="5543705">
                <a:moveTo>
                  <a:pt x="0" y="0"/>
                </a:moveTo>
                <a:lnTo>
                  <a:pt x="5543705" y="0"/>
                </a:lnTo>
                <a:lnTo>
                  <a:pt x="5543705" y="9931720"/>
                </a:lnTo>
                <a:lnTo>
                  <a:pt x="0" y="993172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4" id="4"/>
          <p:cNvGrpSpPr>
            <a:grpSpLocks noChangeAspect="true"/>
          </p:cNvGrpSpPr>
          <p:nvPr/>
        </p:nvGrpSpPr>
        <p:grpSpPr>
          <a:xfrm rot="601429">
            <a:off x="12592571" y="3740893"/>
            <a:ext cx="3949163" cy="5923745"/>
            <a:chOff x="0" y="0"/>
            <a:chExt cx="6350000" cy="9525000"/>
          </a:xfrm>
        </p:grpSpPr>
        <p:sp>
          <p:nvSpPr>
            <p:cNvPr name="Freeform 5" id="5"/>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7"/>
              <a:stretch>
                <a:fillRect l="-62570" t="0" r="-62570" b="0"/>
              </a:stretch>
            </a:blipFill>
          </p:spPr>
        </p:sp>
      </p:grpSp>
      <p:sp>
        <p:nvSpPr>
          <p:cNvPr name="Freeform 6" id="6"/>
          <p:cNvSpPr/>
          <p:nvPr/>
        </p:nvSpPr>
        <p:spPr>
          <a:xfrm flipH="false" flipV="false" rot="-5286733">
            <a:off x="8187707" y="11938100"/>
            <a:ext cx="1912751" cy="4847985"/>
          </a:xfrm>
          <a:custGeom>
            <a:avLst/>
            <a:gdLst/>
            <a:ahLst/>
            <a:cxnLst/>
            <a:rect r="r" b="b" t="t" l="l"/>
            <a:pathLst>
              <a:path h="4847985" w="1912751">
                <a:moveTo>
                  <a:pt x="0" y="0"/>
                </a:moveTo>
                <a:lnTo>
                  <a:pt x="1912750" y="0"/>
                </a:lnTo>
                <a:lnTo>
                  <a:pt x="1912750" y="4847985"/>
                </a:lnTo>
                <a:lnTo>
                  <a:pt x="0" y="484798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2127511" y="4010343"/>
            <a:ext cx="9575918" cy="766444"/>
          </a:xfrm>
          <a:prstGeom prst="rect">
            <a:avLst/>
          </a:prstGeom>
        </p:spPr>
        <p:txBody>
          <a:bodyPr anchor="t" rtlCol="false" tIns="0" lIns="0" bIns="0" rIns="0">
            <a:spAutoFit/>
          </a:bodyPr>
          <a:lstStyle/>
          <a:p>
            <a:pPr algn="ctr">
              <a:lnSpc>
                <a:spcPts val="5799"/>
              </a:lnSpc>
            </a:pPr>
            <a:r>
              <a:rPr lang="en-US" sz="5799">
                <a:solidFill>
                  <a:srgbClr val="73146E"/>
                </a:solidFill>
                <a:latin typeface="Helvetica World"/>
                <a:ea typeface="Helvetica World"/>
                <a:cs typeface="Helvetica World"/>
                <a:sym typeface="Helvetica World"/>
              </a:rPr>
              <a:t>PANEL HEARINGS</a:t>
            </a:r>
          </a:p>
        </p:txBody>
      </p:sp>
      <p:sp>
        <p:nvSpPr>
          <p:cNvPr name="Freeform 8" id="8"/>
          <p:cNvSpPr/>
          <p:nvPr/>
        </p:nvSpPr>
        <p:spPr>
          <a:xfrm flipH="false" flipV="false" rot="1331768">
            <a:off x="16737956" y="7296236"/>
            <a:ext cx="749798" cy="718443"/>
          </a:xfrm>
          <a:custGeom>
            <a:avLst/>
            <a:gdLst/>
            <a:ahLst/>
            <a:cxnLst/>
            <a:rect r="r" b="b" t="t" l="l"/>
            <a:pathLst>
              <a:path h="718443" w="749798">
                <a:moveTo>
                  <a:pt x="0" y="0"/>
                </a:moveTo>
                <a:lnTo>
                  <a:pt x="749798" y="0"/>
                </a:lnTo>
                <a:lnTo>
                  <a:pt x="749798" y="718443"/>
                </a:lnTo>
                <a:lnTo>
                  <a:pt x="0" y="71844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2313831">
            <a:off x="11387332" y="4825339"/>
            <a:ext cx="789428" cy="873169"/>
          </a:xfrm>
          <a:custGeom>
            <a:avLst/>
            <a:gdLst/>
            <a:ahLst/>
            <a:cxnLst/>
            <a:rect r="r" b="b" t="t" l="l"/>
            <a:pathLst>
              <a:path h="873169" w="789428">
                <a:moveTo>
                  <a:pt x="0" y="0"/>
                </a:moveTo>
                <a:lnTo>
                  <a:pt x="789428" y="0"/>
                </a:lnTo>
                <a:lnTo>
                  <a:pt x="789428" y="873169"/>
                </a:lnTo>
                <a:lnTo>
                  <a:pt x="0" y="873169"/>
                </a:lnTo>
                <a:lnTo>
                  <a:pt x="0" y="0"/>
                </a:lnTo>
                <a:close/>
              </a:path>
            </a:pathLst>
          </a:custGeom>
          <a:blipFill>
            <a:blip r:embed="rId12">
              <a:extLst>
                <a:ext uri="{96DAC541-7B7A-43D3-8B79-37D633B846F1}">
                  <asvg:svgBlip xmlns:asvg="http://schemas.microsoft.com/office/drawing/2016/SVG/main" r:embed="rId13"/>
                </a:ext>
              </a:extLst>
            </a:blip>
            <a:stretch>
              <a:fillRect l="-70898" t="-48328" r="0" b="0"/>
            </a:stretch>
          </a:blipFill>
        </p:spPr>
      </p:sp>
      <p:sp>
        <p:nvSpPr>
          <p:cNvPr name="Freeform 10" id="10"/>
          <p:cNvSpPr/>
          <p:nvPr/>
        </p:nvSpPr>
        <p:spPr>
          <a:xfrm flipH="false" flipV="false" rot="0">
            <a:off x="5595835" y="6237721"/>
            <a:ext cx="2417255" cy="2368492"/>
          </a:xfrm>
          <a:custGeom>
            <a:avLst/>
            <a:gdLst/>
            <a:ahLst/>
            <a:cxnLst/>
            <a:rect r="r" b="b" t="t" l="l"/>
            <a:pathLst>
              <a:path h="2368492" w="2417255">
                <a:moveTo>
                  <a:pt x="0" y="0"/>
                </a:moveTo>
                <a:lnTo>
                  <a:pt x="2417256" y="0"/>
                </a:lnTo>
                <a:lnTo>
                  <a:pt x="2417256" y="2368492"/>
                </a:lnTo>
                <a:lnTo>
                  <a:pt x="0" y="2368492"/>
                </a:lnTo>
                <a:lnTo>
                  <a:pt x="0" y="0"/>
                </a:lnTo>
                <a:close/>
              </a:path>
            </a:pathLst>
          </a:custGeom>
          <a:blipFill>
            <a:blip r:embed="rId14"/>
            <a:stretch>
              <a:fillRect l="0" t="0" r="0" b="0"/>
            </a:stretch>
          </a:blipFill>
        </p:spPr>
      </p:sp>
      <p:sp>
        <p:nvSpPr>
          <p:cNvPr name="TextBox 11" id="11"/>
          <p:cNvSpPr txBox="true"/>
          <p:nvPr/>
        </p:nvSpPr>
        <p:spPr>
          <a:xfrm rot="0">
            <a:off x="4429049" y="1604487"/>
            <a:ext cx="4521702" cy="1047750"/>
          </a:xfrm>
          <a:prstGeom prst="rect">
            <a:avLst/>
          </a:prstGeom>
        </p:spPr>
        <p:txBody>
          <a:bodyPr anchor="t" rtlCol="false" tIns="0" lIns="0" bIns="0" rIns="0">
            <a:spAutoFit/>
          </a:bodyPr>
          <a:lstStyle/>
          <a:p>
            <a:pPr algn="ctr">
              <a:lnSpc>
                <a:spcPts val="4200"/>
              </a:lnSpc>
            </a:pPr>
            <a:r>
              <a:rPr lang="en-US" sz="3000">
                <a:solidFill>
                  <a:srgbClr val="D9DE64"/>
                </a:solidFill>
                <a:latin typeface="Helvetica World"/>
                <a:ea typeface="Helvetica World"/>
                <a:cs typeface="Helvetica World"/>
                <a:sym typeface="Helvetica World"/>
              </a:rPr>
              <a:t>TUESDAY 25TH MARCH 2025</a:t>
            </a:r>
          </a:p>
        </p:txBody>
      </p:sp>
      <p:sp>
        <p:nvSpPr>
          <p:cNvPr name="TextBox 12" id="12"/>
          <p:cNvSpPr txBox="true"/>
          <p:nvPr/>
        </p:nvSpPr>
        <p:spPr>
          <a:xfrm rot="0">
            <a:off x="1954060" y="9435698"/>
            <a:ext cx="8808359" cy="396240"/>
          </a:xfrm>
          <a:prstGeom prst="rect">
            <a:avLst/>
          </a:prstGeom>
        </p:spPr>
        <p:txBody>
          <a:bodyPr anchor="t" rtlCol="false" tIns="0" lIns="0" bIns="0" rIns="0">
            <a:spAutoFit/>
          </a:bodyPr>
          <a:lstStyle/>
          <a:p>
            <a:pPr algn="ctr">
              <a:lnSpc>
                <a:spcPts val="3360"/>
              </a:lnSpc>
            </a:pPr>
            <a:r>
              <a:rPr lang="en-US" sz="2400" b="true">
                <a:solidFill>
                  <a:srgbClr val="D9DE64"/>
                </a:solidFill>
                <a:latin typeface="Nunito Sans Semi-Bold"/>
                <a:ea typeface="Nunito Sans Semi-Bold"/>
                <a:cs typeface="Nunito Sans Semi-Bold"/>
                <a:sym typeface="Nunito Sans Semi-Bold"/>
              </a:rPr>
              <a:t>www.rainboweducationmat.co.uk</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TextBox 3" id="3"/>
          <p:cNvSpPr txBox="true"/>
          <p:nvPr/>
        </p:nvSpPr>
        <p:spPr>
          <a:xfrm rot="0">
            <a:off x="1028700" y="4073272"/>
            <a:ext cx="5243646" cy="895350"/>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Agenda</a:t>
            </a:r>
          </a:p>
        </p:txBody>
      </p:sp>
      <p:sp>
        <p:nvSpPr>
          <p:cNvPr name="Freeform 4" id="4"/>
          <p:cNvSpPr/>
          <p:nvPr/>
        </p:nvSpPr>
        <p:spPr>
          <a:xfrm flipH="false" flipV="false" rot="0">
            <a:off x="0" y="0"/>
            <a:ext cx="2417255" cy="2368492"/>
          </a:xfrm>
          <a:custGeom>
            <a:avLst/>
            <a:gdLst/>
            <a:ahLst/>
            <a:cxnLst/>
            <a:rect r="r" b="b" t="t" l="l"/>
            <a:pathLst>
              <a:path h="2368492" w="2417255">
                <a:moveTo>
                  <a:pt x="0" y="0"/>
                </a:moveTo>
                <a:lnTo>
                  <a:pt x="2417255" y="0"/>
                </a:lnTo>
                <a:lnTo>
                  <a:pt x="2417255" y="2368492"/>
                </a:lnTo>
                <a:lnTo>
                  <a:pt x="0" y="2368492"/>
                </a:lnTo>
                <a:lnTo>
                  <a:pt x="0" y="0"/>
                </a:lnTo>
                <a:close/>
              </a:path>
            </a:pathLst>
          </a:custGeom>
          <a:blipFill>
            <a:blip r:embed="rId4"/>
            <a:stretch>
              <a:fillRect l="0" t="0" r="0" b="0"/>
            </a:stretch>
          </a:blipFill>
        </p:spPr>
      </p:sp>
      <p:sp>
        <p:nvSpPr>
          <p:cNvPr name="TextBox 5" id="5"/>
          <p:cNvSpPr txBox="true"/>
          <p:nvPr/>
        </p:nvSpPr>
        <p:spPr>
          <a:xfrm rot="0">
            <a:off x="8366444" y="1285875"/>
            <a:ext cx="8892856" cy="9991725"/>
          </a:xfrm>
          <a:prstGeom prst="rect">
            <a:avLst/>
          </a:prstGeom>
        </p:spPr>
        <p:txBody>
          <a:bodyPr anchor="t" rtlCol="false" tIns="0" lIns="0" bIns="0" rIns="0">
            <a:spAutoFit/>
          </a:bodyPr>
          <a:lstStyle/>
          <a:p>
            <a:pPr algn="l" marL="863601" indent="-431801" lvl="1">
              <a:lnSpc>
                <a:spcPts val="4800"/>
              </a:lnSpc>
              <a:buFont typeface="Arial"/>
              <a:buChar char="•"/>
            </a:pPr>
            <a:r>
              <a:rPr lang="en-US" sz="4000">
                <a:solidFill>
                  <a:srgbClr val="D9DE64"/>
                </a:solidFill>
                <a:latin typeface="Helvetica World"/>
                <a:ea typeface="Helvetica World"/>
                <a:cs typeface="Helvetica World"/>
                <a:sym typeface="Helvetica World"/>
              </a:rPr>
              <a:t>Introduction</a:t>
            </a:r>
          </a:p>
          <a:p>
            <a:pPr algn="l">
              <a:lnSpc>
                <a:spcPts val="4800"/>
              </a:lnSpc>
            </a:pPr>
          </a:p>
          <a:p>
            <a:pPr algn="l" marL="820422" indent="-410211" lvl="1">
              <a:lnSpc>
                <a:spcPts val="4560"/>
              </a:lnSpc>
              <a:buFont typeface="Arial"/>
              <a:buChar char="•"/>
            </a:pPr>
            <a:r>
              <a:rPr lang="en-US" sz="3800">
                <a:solidFill>
                  <a:srgbClr val="D9DE64"/>
                </a:solidFill>
                <a:latin typeface="Helvetica World"/>
                <a:ea typeface="Helvetica World"/>
                <a:cs typeface="Helvetica World"/>
                <a:sym typeface="Helvetica World"/>
              </a:rPr>
              <a:t>Types of hearing</a:t>
            </a:r>
          </a:p>
          <a:p>
            <a:pPr algn="l" marL="1640844" indent="-546948" lvl="2">
              <a:lnSpc>
                <a:spcPts val="4560"/>
              </a:lnSpc>
              <a:buFont typeface="Arial"/>
              <a:buChar char="⚬"/>
            </a:pPr>
            <a:r>
              <a:rPr lang="en-US" sz="3800">
                <a:solidFill>
                  <a:srgbClr val="D9DE64"/>
                </a:solidFill>
                <a:latin typeface="Helvetica World"/>
                <a:ea typeface="Helvetica World"/>
                <a:cs typeface="Helvetica World"/>
                <a:sym typeface="Helvetica World"/>
              </a:rPr>
              <a:t>Disciplinary</a:t>
            </a:r>
          </a:p>
          <a:p>
            <a:pPr algn="l" marL="1640844" indent="-546948" lvl="2">
              <a:lnSpc>
                <a:spcPts val="4560"/>
              </a:lnSpc>
              <a:buFont typeface="Arial"/>
              <a:buChar char="⚬"/>
            </a:pPr>
            <a:r>
              <a:rPr lang="en-US" sz="3800">
                <a:solidFill>
                  <a:srgbClr val="D9DE64"/>
                </a:solidFill>
                <a:latin typeface="Helvetica World"/>
                <a:ea typeface="Helvetica World"/>
                <a:cs typeface="Helvetica World"/>
                <a:sym typeface="Helvetica World"/>
              </a:rPr>
              <a:t>Grievance</a:t>
            </a:r>
          </a:p>
          <a:p>
            <a:pPr algn="l" marL="1640844" indent="-546948" lvl="2">
              <a:lnSpc>
                <a:spcPts val="4560"/>
              </a:lnSpc>
              <a:buFont typeface="Arial"/>
              <a:buChar char="⚬"/>
            </a:pPr>
            <a:r>
              <a:rPr lang="en-US" sz="3800">
                <a:solidFill>
                  <a:srgbClr val="D9DE64"/>
                </a:solidFill>
                <a:latin typeface="Helvetica World"/>
                <a:ea typeface="Helvetica World"/>
                <a:cs typeface="Helvetica World"/>
                <a:sym typeface="Helvetica World"/>
              </a:rPr>
              <a:t>Capability</a:t>
            </a:r>
          </a:p>
          <a:p>
            <a:pPr algn="l" marL="1640844" indent="-546948" lvl="2">
              <a:lnSpc>
                <a:spcPts val="4560"/>
              </a:lnSpc>
              <a:buFont typeface="Arial"/>
              <a:buChar char="⚬"/>
            </a:pPr>
            <a:r>
              <a:rPr lang="en-US" sz="3800">
                <a:solidFill>
                  <a:srgbClr val="D9DE64"/>
                </a:solidFill>
                <a:latin typeface="Helvetica World"/>
                <a:ea typeface="Helvetica World"/>
                <a:cs typeface="Helvetica World"/>
                <a:sym typeface="Helvetica World"/>
              </a:rPr>
              <a:t>Attendance</a:t>
            </a:r>
          </a:p>
          <a:p>
            <a:pPr algn="l">
              <a:lnSpc>
                <a:spcPts val="4560"/>
              </a:lnSpc>
            </a:pPr>
          </a:p>
          <a:p>
            <a:pPr algn="l" marL="820422" indent="-410211" lvl="1">
              <a:lnSpc>
                <a:spcPts val="4560"/>
              </a:lnSpc>
              <a:buFont typeface="Arial"/>
              <a:buChar char="•"/>
            </a:pPr>
            <a:r>
              <a:rPr lang="en-US" sz="3800">
                <a:solidFill>
                  <a:srgbClr val="D9DE64"/>
                </a:solidFill>
                <a:latin typeface="Helvetica World"/>
                <a:ea typeface="Helvetica World"/>
                <a:cs typeface="Helvetica World"/>
                <a:sym typeface="Helvetica World"/>
              </a:rPr>
              <a:t>Effective questioning</a:t>
            </a:r>
          </a:p>
          <a:p>
            <a:pPr algn="l">
              <a:lnSpc>
                <a:spcPts val="4560"/>
              </a:lnSpc>
            </a:pPr>
          </a:p>
          <a:p>
            <a:pPr algn="l" marL="820422" indent="-410211" lvl="1">
              <a:lnSpc>
                <a:spcPts val="4560"/>
              </a:lnSpc>
              <a:buFont typeface="Arial"/>
              <a:buChar char="•"/>
            </a:pPr>
            <a:r>
              <a:rPr lang="en-US" sz="3800">
                <a:solidFill>
                  <a:srgbClr val="D9DE64"/>
                </a:solidFill>
                <a:latin typeface="Helvetica World"/>
                <a:ea typeface="Helvetica World"/>
                <a:cs typeface="Helvetica World"/>
                <a:sym typeface="Helvetica World"/>
              </a:rPr>
              <a:t>Right to appeal</a:t>
            </a:r>
          </a:p>
          <a:p>
            <a:pPr algn="l">
              <a:lnSpc>
                <a:spcPts val="4560"/>
              </a:lnSpc>
            </a:pPr>
          </a:p>
          <a:p>
            <a:pPr algn="l" marL="863601" indent="-431801" lvl="1">
              <a:lnSpc>
                <a:spcPts val="4800"/>
              </a:lnSpc>
              <a:buFont typeface="Arial"/>
              <a:buChar char="•"/>
            </a:pPr>
            <a:r>
              <a:rPr lang="en-US" sz="4000">
                <a:solidFill>
                  <a:srgbClr val="D9DE64"/>
                </a:solidFill>
                <a:latin typeface="Helvetica World"/>
                <a:ea typeface="Helvetica World"/>
                <a:cs typeface="Helvetica World"/>
                <a:sym typeface="Helvetica World"/>
              </a:rPr>
              <a:t>Role of unions</a:t>
            </a:r>
          </a:p>
          <a:p>
            <a:pPr algn="ctr">
              <a:lnSpc>
                <a:spcPts val="4800"/>
              </a:lnSpc>
            </a:pPr>
          </a:p>
          <a:p>
            <a:pPr algn="ctr">
              <a:lnSpc>
                <a:spcPts val="4800"/>
              </a:lnSpc>
            </a:pPr>
          </a:p>
          <a:p>
            <a:pPr algn="ctr">
              <a:lnSpc>
                <a:spcPts val="4800"/>
              </a:lnSpc>
            </a:pPr>
          </a:p>
          <a:p>
            <a:pPr algn="ctr">
              <a:lnSpc>
                <a:spcPts val="4800"/>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724345" y="8699199"/>
            <a:ext cx="1563655" cy="1532112"/>
          </a:xfrm>
          <a:custGeom>
            <a:avLst/>
            <a:gdLst/>
            <a:ahLst/>
            <a:cxnLst/>
            <a:rect r="r" b="b" t="t" l="l"/>
            <a:pathLst>
              <a:path h="1532112" w="1563655">
                <a:moveTo>
                  <a:pt x="0" y="0"/>
                </a:moveTo>
                <a:lnTo>
                  <a:pt x="1563655" y="0"/>
                </a:lnTo>
                <a:lnTo>
                  <a:pt x="1563655" y="1532112"/>
                </a:lnTo>
                <a:lnTo>
                  <a:pt x="0" y="1532112"/>
                </a:lnTo>
                <a:lnTo>
                  <a:pt x="0" y="0"/>
                </a:lnTo>
                <a:close/>
              </a:path>
            </a:pathLst>
          </a:custGeom>
          <a:blipFill>
            <a:blip r:embed="rId4"/>
            <a:stretch>
              <a:fillRect l="0" t="0" r="0" b="0"/>
            </a:stretch>
          </a:blipFill>
        </p:spPr>
      </p:sp>
      <p:sp>
        <p:nvSpPr>
          <p:cNvPr name="TextBox 4" id="4"/>
          <p:cNvSpPr txBox="true"/>
          <p:nvPr/>
        </p:nvSpPr>
        <p:spPr>
          <a:xfrm rot="0">
            <a:off x="698403" y="4359633"/>
            <a:ext cx="5243646" cy="895350"/>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Introduction</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680786" y="735370"/>
            <a:ext cx="10236062" cy="9039225"/>
          </a:xfrm>
          <a:prstGeom prst="rect">
            <a:avLst/>
          </a:prstGeom>
        </p:spPr>
        <p:txBody>
          <a:bodyPr anchor="t" rtlCol="false" tIns="0" lIns="0" bIns="0" rIns="0">
            <a:spAutoFit/>
          </a:bodyPr>
          <a:lstStyle/>
          <a:p>
            <a:pPr algn="ctr">
              <a:lnSpc>
                <a:spcPts val="4440"/>
              </a:lnSpc>
            </a:pPr>
            <a:r>
              <a:rPr lang="en-US" sz="3700">
                <a:solidFill>
                  <a:srgbClr val="BCC249"/>
                </a:solidFill>
                <a:latin typeface="Helvetica World"/>
                <a:ea typeface="Helvetica World"/>
                <a:cs typeface="Helvetica World"/>
                <a:sym typeface="Helvetica World"/>
              </a:rPr>
              <a:t>The law on unfair dismissal requires employers to act reasonably when dealing with employee relations issues. What is classed as reasonable behaviour will depend on the circumstances of each case, and is ultimately a matter for employment tribunals to decide. However, the core principles are set out in the Acas Code of Practice. </a:t>
            </a:r>
          </a:p>
          <a:p>
            <a:pPr algn="ctr">
              <a:lnSpc>
                <a:spcPts val="4440"/>
              </a:lnSpc>
            </a:pPr>
          </a:p>
          <a:p>
            <a:pPr algn="ctr">
              <a:lnSpc>
                <a:spcPts val="4440"/>
              </a:lnSpc>
            </a:pPr>
            <a:r>
              <a:rPr lang="en-US" sz="3700">
                <a:solidFill>
                  <a:srgbClr val="BCC249"/>
                </a:solidFill>
                <a:latin typeface="Helvetica World"/>
                <a:ea typeface="Helvetica World"/>
                <a:cs typeface="Helvetica World"/>
                <a:sym typeface="Helvetica World"/>
              </a:rPr>
              <a:t>Employers and employees should always seek to resolve issues in the workplace. If employee relations issues such as discipline and grievance are settled at an early stage they are normally less time-consuming and less likely to damage working relationships. </a:t>
            </a:r>
          </a:p>
          <a:p>
            <a:pPr algn="ctr">
              <a:lnSpc>
                <a:spcPts val="4800"/>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907195"/>
            <a:ext cx="6043353" cy="180022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Disciplinary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Investigation</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8366444" y="1257300"/>
            <a:ext cx="8892856" cy="12915900"/>
          </a:xfrm>
          <a:prstGeom prst="rect">
            <a:avLst/>
          </a:prstGeom>
        </p:spPr>
        <p:txBody>
          <a:bodyPr anchor="t" rtlCol="false" tIns="0" lIns="0" bIns="0" rIns="0">
            <a:spAutoFit/>
          </a:bodyPr>
          <a:lstStyle/>
          <a:p>
            <a:pPr algn="l">
              <a:lnSpc>
                <a:spcPts val="4800"/>
              </a:lnSpc>
            </a:pPr>
            <a:r>
              <a:rPr lang="en-US" sz="4000" b="true">
                <a:solidFill>
                  <a:srgbClr val="BCC249"/>
                </a:solidFill>
                <a:latin typeface="Helvetica World Bold"/>
                <a:ea typeface="Helvetica World Bold"/>
                <a:cs typeface="Helvetica World Bold"/>
                <a:sym typeface="Helvetica World Bold"/>
              </a:rPr>
              <a:t>Investigation Plan</a:t>
            </a:r>
          </a:p>
          <a:p>
            <a:pPr algn="l">
              <a:lnSpc>
                <a:spcPts val="4800"/>
              </a:lnSpc>
            </a:pPr>
          </a:p>
          <a:p>
            <a:pPr algn="l" marL="669286" indent="-334643" lvl="1">
              <a:lnSpc>
                <a:spcPts val="3719"/>
              </a:lnSpc>
              <a:buFont typeface="Arial"/>
              <a:buChar char="•"/>
            </a:pPr>
            <a:r>
              <a:rPr lang="en-US" sz="3099">
                <a:solidFill>
                  <a:srgbClr val="BCC249"/>
                </a:solidFill>
                <a:latin typeface="Helvetica World"/>
                <a:ea typeface="Helvetica World"/>
                <a:cs typeface="Helvetica World"/>
                <a:sym typeface="Helvetica World"/>
              </a:rPr>
              <a:t>What needs to be investigated</a:t>
            </a:r>
          </a:p>
          <a:p>
            <a:pPr algn="l" marL="669286" indent="-334643" lvl="1">
              <a:lnSpc>
                <a:spcPts val="3719"/>
              </a:lnSpc>
              <a:buFont typeface="Arial"/>
              <a:buChar char="•"/>
            </a:pPr>
            <a:r>
              <a:rPr lang="en-US" sz="3099">
                <a:solidFill>
                  <a:srgbClr val="BCC249"/>
                </a:solidFill>
                <a:latin typeface="Helvetica World"/>
                <a:ea typeface="Helvetica World"/>
                <a:cs typeface="Helvetica World"/>
                <a:sym typeface="Helvetica World"/>
              </a:rPr>
              <a:t>W</a:t>
            </a:r>
            <a:r>
              <a:rPr lang="en-US" sz="3099">
                <a:solidFill>
                  <a:srgbClr val="BCC249"/>
                </a:solidFill>
                <a:latin typeface="Helvetica World"/>
                <a:ea typeface="Helvetica World"/>
                <a:cs typeface="Helvetica World"/>
                <a:sym typeface="Helvetica World"/>
              </a:rPr>
              <a:t>ho is carrying out the investigation</a:t>
            </a:r>
          </a:p>
          <a:p>
            <a:pPr algn="l" marL="669286" indent="-334643" lvl="1">
              <a:lnSpc>
                <a:spcPts val="3719"/>
              </a:lnSpc>
              <a:buFont typeface="Arial"/>
              <a:buChar char="•"/>
            </a:pPr>
            <a:r>
              <a:rPr lang="en-US" sz="3099">
                <a:solidFill>
                  <a:srgbClr val="BCC249"/>
                </a:solidFill>
                <a:latin typeface="Helvetica World"/>
                <a:ea typeface="Helvetica World"/>
                <a:cs typeface="Helvetica World"/>
                <a:sym typeface="Helvetica World"/>
              </a:rPr>
              <a:t>'Witnesses' – anyone who needs to be spoken with to find out about the issue</a:t>
            </a:r>
          </a:p>
          <a:p>
            <a:pPr algn="l" marL="669286" indent="-334643" lvl="1">
              <a:lnSpc>
                <a:spcPts val="3719"/>
              </a:lnSpc>
              <a:buFont typeface="Arial"/>
              <a:buChar char="•"/>
            </a:pPr>
            <a:r>
              <a:rPr lang="en-US" sz="3099">
                <a:solidFill>
                  <a:srgbClr val="BCC249"/>
                </a:solidFill>
                <a:latin typeface="Helvetica World"/>
                <a:ea typeface="Helvetica World"/>
                <a:cs typeface="Helvetica World"/>
                <a:sym typeface="Helvetica World"/>
              </a:rPr>
              <a:t>A</a:t>
            </a:r>
            <a:r>
              <a:rPr lang="en-US" sz="3099">
                <a:solidFill>
                  <a:srgbClr val="BCC249"/>
                </a:solidFill>
                <a:latin typeface="Helvetica World"/>
                <a:ea typeface="Helvetica World"/>
                <a:cs typeface="Helvetica World"/>
                <a:sym typeface="Helvetica World"/>
              </a:rPr>
              <a:t>ny sources of evidence, for example work records, emails or CCTV recordings</a:t>
            </a:r>
          </a:p>
          <a:p>
            <a:pPr algn="l" marL="669286" indent="-334643" lvl="1">
              <a:lnSpc>
                <a:spcPts val="3719"/>
              </a:lnSpc>
              <a:buFont typeface="Arial"/>
              <a:buChar char="•"/>
            </a:pPr>
            <a:r>
              <a:rPr lang="en-US" sz="3099">
                <a:solidFill>
                  <a:srgbClr val="BCC249"/>
                </a:solidFill>
                <a:latin typeface="Helvetica World"/>
                <a:ea typeface="Helvetica World"/>
                <a:cs typeface="Helvetica World"/>
                <a:sym typeface="Helvetica World"/>
              </a:rPr>
              <a:t>A</a:t>
            </a:r>
            <a:r>
              <a:rPr lang="en-US" sz="3099">
                <a:solidFill>
                  <a:srgbClr val="BCC249"/>
                </a:solidFill>
                <a:latin typeface="Helvetica World"/>
                <a:ea typeface="Helvetica World"/>
                <a:cs typeface="Helvetica World"/>
                <a:sym typeface="Helvetica World"/>
              </a:rPr>
              <a:t>ny time limits, for example CCTV footage being deleted or staff going on leave</a:t>
            </a:r>
          </a:p>
          <a:p>
            <a:pPr algn="l" marL="669286" indent="-334643" lvl="1">
              <a:lnSpc>
                <a:spcPts val="3719"/>
              </a:lnSpc>
              <a:buFont typeface="Arial"/>
              <a:buChar char="•"/>
            </a:pPr>
            <a:r>
              <a:rPr lang="en-US" sz="3099">
                <a:solidFill>
                  <a:srgbClr val="BCC249"/>
                </a:solidFill>
                <a:latin typeface="Helvetica World"/>
                <a:ea typeface="Helvetica World"/>
                <a:cs typeface="Helvetica World"/>
                <a:sym typeface="Helvetica World"/>
              </a:rPr>
              <a:t>T</a:t>
            </a:r>
            <a:r>
              <a:rPr lang="en-US" sz="3099">
                <a:solidFill>
                  <a:srgbClr val="BCC249"/>
                </a:solidFill>
                <a:latin typeface="Helvetica World"/>
                <a:ea typeface="Helvetica World"/>
                <a:cs typeface="Helvetica World"/>
                <a:sym typeface="Helvetica World"/>
              </a:rPr>
              <a:t>imeframes</a:t>
            </a:r>
          </a:p>
          <a:p>
            <a:pPr algn="l" marL="669286" indent="-334643" lvl="1">
              <a:lnSpc>
                <a:spcPts val="3719"/>
              </a:lnSpc>
              <a:buFont typeface="Arial"/>
              <a:buChar char="•"/>
            </a:pPr>
            <a:r>
              <a:rPr lang="en-US" sz="3099">
                <a:solidFill>
                  <a:srgbClr val="BCC249"/>
                </a:solidFill>
                <a:latin typeface="Helvetica World"/>
                <a:ea typeface="Helvetica World"/>
                <a:cs typeface="Helvetica World"/>
                <a:sym typeface="Helvetica World"/>
              </a:rPr>
              <a:t>P</a:t>
            </a:r>
            <a:r>
              <a:rPr lang="en-US" sz="3099">
                <a:solidFill>
                  <a:srgbClr val="BCC249"/>
                </a:solidFill>
                <a:latin typeface="Helvetica World"/>
                <a:ea typeface="Helvetica World"/>
                <a:cs typeface="Helvetica World"/>
                <a:sym typeface="Helvetica World"/>
              </a:rPr>
              <a:t>olicies or organisation guidelines to follow</a:t>
            </a:r>
          </a:p>
          <a:p>
            <a:pPr algn="l" marL="669286" indent="-334643" lvl="1">
              <a:lnSpc>
                <a:spcPts val="3719"/>
              </a:lnSpc>
              <a:buFont typeface="Arial"/>
              <a:buChar char="•"/>
            </a:pPr>
            <a:r>
              <a:rPr lang="en-US" sz="3099">
                <a:solidFill>
                  <a:srgbClr val="BCC249"/>
                </a:solidFill>
                <a:latin typeface="Helvetica World"/>
                <a:ea typeface="Helvetica World"/>
                <a:cs typeface="Helvetica World"/>
                <a:sym typeface="Helvetica World"/>
              </a:rPr>
              <a:t>Whether the person investigating is expected to give recommendations at the end of the investigation</a:t>
            </a:r>
          </a:p>
          <a:p>
            <a:pPr algn="l" marL="669286" indent="-334643" lvl="1">
              <a:lnSpc>
                <a:spcPts val="3719"/>
              </a:lnSpc>
              <a:buFont typeface="Arial"/>
              <a:buChar char="•"/>
            </a:pPr>
            <a:r>
              <a:rPr lang="en-US" sz="3099">
                <a:solidFill>
                  <a:srgbClr val="BCC249"/>
                </a:solidFill>
                <a:latin typeface="Helvetica World"/>
                <a:ea typeface="Helvetica World"/>
                <a:cs typeface="Helvetica World"/>
                <a:sym typeface="Helvetica World"/>
              </a:rPr>
              <a:t>setting out the importance of confidentiality</a:t>
            </a:r>
          </a:p>
          <a:p>
            <a:pPr algn="l" marL="669286" indent="-334643" lvl="1">
              <a:lnSpc>
                <a:spcPts val="3719"/>
              </a:lnSpc>
              <a:buFont typeface="Arial"/>
              <a:buChar char="•"/>
            </a:pPr>
            <a:r>
              <a:rPr lang="en-US" sz="3099">
                <a:solidFill>
                  <a:srgbClr val="BCC249"/>
                </a:solidFill>
                <a:latin typeface="Helvetica World"/>
                <a:ea typeface="Helvetica World"/>
                <a:cs typeface="Helvetica World"/>
                <a:sym typeface="Helvetica World"/>
              </a:rPr>
              <a:t>any other relevant points or information</a:t>
            </a:r>
          </a:p>
          <a:p>
            <a:pPr algn="l">
              <a:lnSpc>
                <a:spcPts val="2879"/>
              </a:lnSpc>
            </a:pPr>
          </a:p>
          <a:p>
            <a:pPr algn="l">
              <a:lnSpc>
                <a:spcPts val="4800"/>
              </a:lnSpc>
            </a:pPr>
          </a:p>
          <a:p>
            <a:pPr algn="l">
              <a:lnSpc>
                <a:spcPts val="4800"/>
              </a:lnSpc>
            </a:pPr>
          </a:p>
          <a:p>
            <a:pPr algn="l">
              <a:lnSpc>
                <a:spcPts val="4800"/>
              </a:lnSpc>
            </a:pPr>
          </a:p>
          <a:p>
            <a:pPr algn="l">
              <a:lnSpc>
                <a:spcPts val="4800"/>
              </a:lnSpc>
            </a:pPr>
          </a:p>
          <a:p>
            <a:pPr algn="ctr">
              <a:lnSpc>
                <a:spcPts val="4800"/>
              </a:lnSpc>
            </a:pPr>
          </a:p>
          <a:p>
            <a:pPr algn="ctr">
              <a:lnSpc>
                <a:spcPts val="4800"/>
              </a:lnSpc>
            </a:pPr>
          </a:p>
          <a:p>
            <a:pPr algn="ctr">
              <a:lnSpc>
                <a:spcPts val="4800"/>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454758"/>
            <a:ext cx="6043353" cy="2705100"/>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Disciplinary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No case to answer</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680786" y="735370"/>
            <a:ext cx="10236062" cy="7981950"/>
          </a:xfrm>
          <a:prstGeom prst="rect">
            <a:avLst/>
          </a:prstGeom>
        </p:spPr>
        <p:txBody>
          <a:bodyPr anchor="t" rtlCol="false" tIns="0" lIns="0" bIns="0" rIns="0">
            <a:spAutoFit/>
          </a:bodyPr>
          <a:lstStyle/>
          <a:p>
            <a:pPr algn="ctr">
              <a:lnSpc>
                <a:spcPts val="3359"/>
              </a:lnSpc>
            </a:pPr>
            <a:r>
              <a:rPr lang="en-US" sz="2799">
                <a:solidFill>
                  <a:srgbClr val="BCC249"/>
                </a:solidFill>
                <a:latin typeface="Helvetica World"/>
                <a:ea typeface="Helvetica World"/>
                <a:cs typeface="Helvetica World"/>
                <a:sym typeface="Helvetica World"/>
              </a:rPr>
              <a:t>Where the investigating officer determines that the evidence collated does not support the need to proceed to a hearing, no reference will be made to the issue on the employee’s personnel file and for all allegations, other than those of a safeguarding nature, documents collated as part of the investigation will be destroyed. The employee will be advised accordingly in writing and, if suspended, the employee will return to duty as soon as is reasonably practicable.</a:t>
            </a:r>
          </a:p>
          <a:p>
            <a:pPr algn="ctr">
              <a:lnSpc>
                <a:spcPts val="3359"/>
              </a:lnSpc>
            </a:pPr>
          </a:p>
          <a:p>
            <a:pPr algn="ctr">
              <a:lnSpc>
                <a:spcPts val="3359"/>
              </a:lnSpc>
            </a:pPr>
            <a:r>
              <a:rPr lang="en-US" sz="2799">
                <a:solidFill>
                  <a:srgbClr val="BCC249"/>
                </a:solidFill>
                <a:latin typeface="Helvetica World"/>
                <a:ea typeface="Helvetica World"/>
                <a:cs typeface="Helvetica World"/>
                <a:sym typeface="Helvetica World"/>
              </a:rPr>
              <a:t>Where the allegations relate to safeguarding a clear and comprehensive summary of the allegati</a:t>
            </a:r>
            <a:r>
              <a:rPr lang="en-US" sz="2799">
                <a:solidFill>
                  <a:srgbClr val="BCC249"/>
                </a:solidFill>
                <a:latin typeface="Helvetica World"/>
                <a:ea typeface="Helvetica World"/>
                <a:cs typeface="Helvetica World"/>
                <a:sym typeface="Helvetica World"/>
              </a:rPr>
              <a:t>ons made, details of how the allegation was followed up and resolved, and a note of any action taken and decisions reached, will be kept on the employee’s confidential personnel file. A copy of the information will be provided to the employee concerned. The record should be retained at least until the employee has reached normal retirement age or for a period of 10 years from the date of the allegation if that is longer. </a:t>
            </a:r>
          </a:p>
          <a:p>
            <a:pPr algn="ctr">
              <a:lnSpc>
                <a:spcPts val="3479"/>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454758"/>
            <a:ext cx="6043353" cy="2705100"/>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Disciplinary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Gross misconduct</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728411" y="735370"/>
            <a:ext cx="10236062" cy="9264650"/>
          </a:xfrm>
          <a:prstGeom prst="rect">
            <a:avLst/>
          </a:prstGeom>
        </p:spPr>
        <p:txBody>
          <a:bodyPr anchor="t" rtlCol="false" tIns="0" lIns="0" bIns="0" rIns="0">
            <a:spAutoFit/>
          </a:bodyPr>
          <a:lstStyle/>
          <a:p>
            <a:pPr algn="l" marL="604516" indent="-302258" lvl="1">
              <a:lnSpc>
                <a:spcPts val="3359"/>
              </a:lnSpc>
              <a:buFont typeface="Arial"/>
              <a:buChar char="•"/>
            </a:pPr>
            <a:r>
              <a:rPr lang="en-US" sz="2799">
                <a:solidFill>
                  <a:srgbClr val="BCC249"/>
                </a:solidFill>
                <a:latin typeface="Helvetica World"/>
                <a:ea typeface="Helvetica World"/>
                <a:cs typeface="Helvetica World"/>
                <a:sym typeface="Helvetica World"/>
              </a:rPr>
              <a:t>It is the responsibility of the investigating officer to consider at what level the allegation(s) should be considere</a:t>
            </a:r>
            <a:r>
              <a:rPr lang="en-US" sz="2799">
                <a:solidFill>
                  <a:srgbClr val="BCC249"/>
                </a:solidFill>
                <a:latin typeface="Helvetica World"/>
                <a:ea typeface="Helvetica World"/>
                <a:cs typeface="Helvetica World"/>
                <a:sym typeface="Helvetica World"/>
              </a:rPr>
              <a:t>d. Only allegations considered as gross misconduct may result in summary dismissal (ie dismissal without notice)</a:t>
            </a:r>
          </a:p>
          <a:p>
            <a:pPr algn="l" marL="604516" indent="-302258" lvl="1">
              <a:lnSpc>
                <a:spcPts val="3359"/>
              </a:lnSpc>
              <a:buFont typeface="Arial"/>
              <a:buChar char="•"/>
            </a:pPr>
            <a:r>
              <a:rPr lang="en-US" sz="2799">
                <a:solidFill>
                  <a:srgbClr val="BCC249"/>
                </a:solidFill>
                <a:latin typeface="Helvetica World"/>
                <a:ea typeface="Helvetica World"/>
                <a:cs typeface="Helvetica World"/>
                <a:sym typeface="Helvetica World"/>
              </a:rPr>
              <a:t>The following is a </a:t>
            </a:r>
            <a:r>
              <a:rPr lang="en-US" b="true" sz="2799">
                <a:solidFill>
                  <a:srgbClr val="BCC249"/>
                </a:solidFill>
                <a:latin typeface="Helvetica World Bold"/>
                <a:ea typeface="Helvetica World Bold"/>
                <a:cs typeface="Helvetica World Bold"/>
                <a:sym typeface="Helvetica World Bold"/>
              </a:rPr>
              <a:t>non-exhaustive</a:t>
            </a:r>
            <a:r>
              <a:rPr lang="en-US" sz="2799">
                <a:solidFill>
                  <a:srgbClr val="BCC249"/>
                </a:solidFill>
                <a:latin typeface="Helvetica World"/>
                <a:ea typeface="Helvetica World"/>
                <a:cs typeface="Helvetica World"/>
                <a:sym typeface="Helvetica World"/>
              </a:rPr>
              <a:t> list of examples of gross misconduct, taken from the ACAS Guide: - </a:t>
            </a:r>
          </a:p>
          <a:p>
            <a:pPr algn="l" marL="1209032" indent="-403011" lvl="2">
              <a:lnSpc>
                <a:spcPts val="3359"/>
              </a:lnSpc>
              <a:buFont typeface="Arial"/>
              <a:buChar char="⚬"/>
            </a:pPr>
            <a:r>
              <a:rPr lang="en-US" sz="2799">
                <a:solidFill>
                  <a:srgbClr val="BCC249"/>
                </a:solidFill>
                <a:latin typeface="Helvetica World"/>
                <a:ea typeface="Helvetica World"/>
                <a:cs typeface="Helvetica World"/>
                <a:sym typeface="Helvetica World"/>
              </a:rPr>
              <a:t>theft or fraud </a:t>
            </a:r>
          </a:p>
          <a:p>
            <a:pPr algn="l" marL="1209032" indent="-403011" lvl="2">
              <a:lnSpc>
                <a:spcPts val="3359"/>
              </a:lnSpc>
              <a:buFont typeface="Arial"/>
              <a:buChar char="⚬"/>
            </a:pPr>
            <a:r>
              <a:rPr lang="en-US" sz="2799">
                <a:solidFill>
                  <a:srgbClr val="BCC249"/>
                </a:solidFill>
                <a:latin typeface="Helvetica World"/>
                <a:ea typeface="Helvetica World"/>
                <a:cs typeface="Helvetica World"/>
                <a:sym typeface="Helvetica World"/>
              </a:rPr>
              <a:t>physical violence or bullying </a:t>
            </a:r>
          </a:p>
          <a:p>
            <a:pPr algn="l" marL="1209032" indent="-403011" lvl="2">
              <a:lnSpc>
                <a:spcPts val="3359"/>
              </a:lnSpc>
              <a:buFont typeface="Arial"/>
              <a:buChar char="⚬"/>
            </a:pPr>
            <a:r>
              <a:rPr lang="en-US" sz="2799">
                <a:solidFill>
                  <a:srgbClr val="BCC249"/>
                </a:solidFill>
                <a:latin typeface="Helvetica World"/>
                <a:ea typeface="Helvetica World"/>
                <a:cs typeface="Helvetica World"/>
                <a:sym typeface="Helvetica World"/>
              </a:rPr>
              <a:t>deliberate and serious damage to property </a:t>
            </a:r>
          </a:p>
          <a:p>
            <a:pPr algn="l" marL="1209032" indent="-403011" lvl="2">
              <a:lnSpc>
                <a:spcPts val="3359"/>
              </a:lnSpc>
              <a:buFont typeface="Arial"/>
              <a:buChar char="⚬"/>
            </a:pPr>
            <a:r>
              <a:rPr lang="en-US" sz="2799">
                <a:solidFill>
                  <a:srgbClr val="BCC249"/>
                </a:solidFill>
                <a:latin typeface="Helvetica World"/>
                <a:ea typeface="Helvetica World"/>
                <a:cs typeface="Helvetica World"/>
                <a:sym typeface="Helvetica World"/>
              </a:rPr>
              <a:t>serious misuse of an organisation’s property or name </a:t>
            </a:r>
          </a:p>
          <a:p>
            <a:pPr algn="l" marL="1209032" indent="-403011" lvl="2">
              <a:lnSpc>
                <a:spcPts val="3359"/>
              </a:lnSpc>
              <a:buFont typeface="Arial"/>
              <a:buChar char="⚬"/>
            </a:pPr>
            <a:r>
              <a:rPr lang="en-US" sz="2799">
                <a:solidFill>
                  <a:srgbClr val="BCC249"/>
                </a:solidFill>
                <a:latin typeface="Helvetica World"/>
                <a:ea typeface="Helvetica World"/>
                <a:cs typeface="Helvetica World"/>
                <a:sym typeface="Helvetica World"/>
              </a:rPr>
              <a:t>deliberately accessing internet sites containing pornographic, offensive or obscene material </a:t>
            </a:r>
          </a:p>
          <a:p>
            <a:pPr algn="l" marL="1209032" indent="-403011" lvl="2">
              <a:lnSpc>
                <a:spcPts val="3359"/>
              </a:lnSpc>
              <a:buFont typeface="Arial"/>
              <a:buChar char="⚬"/>
            </a:pPr>
            <a:r>
              <a:rPr lang="en-US" sz="2799">
                <a:solidFill>
                  <a:srgbClr val="BCC249"/>
                </a:solidFill>
                <a:latin typeface="Helvetica World"/>
                <a:ea typeface="Helvetica World"/>
                <a:cs typeface="Helvetica World"/>
                <a:sym typeface="Helvetica World"/>
              </a:rPr>
              <a:t>serious insubordination </a:t>
            </a:r>
          </a:p>
          <a:p>
            <a:pPr algn="l" marL="1209032" indent="-403011" lvl="2">
              <a:lnSpc>
                <a:spcPts val="3359"/>
              </a:lnSpc>
              <a:buFont typeface="Arial"/>
              <a:buChar char="⚬"/>
            </a:pPr>
            <a:r>
              <a:rPr lang="en-US" sz="2799">
                <a:solidFill>
                  <a:srgbClr val="BCC249"/>
                </a:solidFill>
                <a:latin typeface="Helvetica World"/>
                <a:ea typeface="Helvetica World"/>
                <a:cs typeface="Helvetica World"/>
                <a:sym typeface="Helvetica World"/>
              </a:rPr>
              <a:t>unlawful discrimination or harassment </a:t>
            </a:r>
          </a:p>
          <a:p>
            <a:pPr algn="l" marL="1209032" indent="-403011" lvl="2">
              <a:lnSpc>
                <a:spcPts val="3359"/>
              </a:lnSpc>
              <a:buFont typeface="Arial"/>
              <a:buChar char="⚬"/>
            </a:pPr>
            <a:r>
              <a:rPr lang="en-US" sz="2799">
                <a:solidFill>
                  <a:srgbClr val="BCC249"/>
                </a:solidFill>
                <a:latin typeface="Helvetica World"/>
                <a:ea typeface="Helvetica World"/>
                <a:cs typeface="Helvetica World"/>
                <a:sym typeface="Helvetica World"/>
              </a:rPr>
              <a:t>bringing the organisation into serious disrepute </a:t>
            </a:r>
          </a:p>
          <a:p>
            <a:pPr algn="l" marL="1209032" indent="-403011" lvl="2">
              <a:lnSpc>
                <a:spcPts val="3359"/>
              </a:lnSpc>
              <a:buFont typeface="Arial"/>
              <a:buChar char="⚬"/>
            </a:pPr>
            <a:r>
              <a:rPr lang="en-US" sz="2799">
                <a:solidFill>
                  <a:srgbClr val="BCC249"/>
                </a:solidFill>
                <a:latin typeface="Helvetica World"/>
                <a:ea typeface="Helvetica World"/>
                <a:cs typeface="Helvetica World"/>
                <a:sym typeface="Helvetica World"/>
              </a:rPr>
              <a:t>serious incapability at work brought on by alcohol or illegal drugs </a:t>
            </a:r>
          </a:p>
          <a:p>
            <a:pPr algn="l" marL="1209032" indent="-403011" lvl="2">
              <a:lnSpc>
                <a:spcPts val="3359"/>
              </a:lnSpc>
              <a:buFont typeface="Arial"/>
              <a:buChar char="⚬"/>
            </a:pPr>
            <a:r>
              <a:rPr lang="en-US" sz="2799">
                <a:solidFill>
                  <a:srgbClr val="BCC249"/>
                </a:solidFill>
                <a:latin typeface="Helvetica World"/>
                <a:ea typeface="Helvetica World"/>
                <a:cs typeface="Helvetica World"/>
                <a:sym typeface="Helvetica World"/>
              </a:rPr>
              <a:t>causing loss, damage or injury through serious negligence </a:t>
            </a:r>
          </a:p>
          <a:p>
            <a:pPr algn="l" marL="1209032" indent="-403011" lvl="2">
              <a:lnSpc>
                <a:spcPts val="3359"/>
              </a:lnSpc>
              <a:buFont typeface="Arial"/>
              <a:buChar char="⚬"/>
            </a:pPr>
            <a:r>
              <a:rPr lang="en-US" sz="2799">
                <a:solidFill>
                  <a:srgbClr val="BCC249"/>
                </a:solidFill>
                <a:latin typeface="Helvetica World"/>
                <a:ea typeface="Helvetica World"/>
                <a:cs typeface="Helvetica World"/>
                <a:sym typeface="Helvetica World"/>
              </a:rPr>
              <a:t>a serious breach of health and safety rules </a:t>
            </a:r>
          </a:p>
          <a:p>
            <a:pPr algn="l" marL="1209032" indent="-403011" lvl="2">
              <a:lnSpc>
                <a:spcPts val="3359"/>
              </a:lnSpc>
              <a:buFont typeface="Arial"/>
              <a:buChar char="⚬"/>
            </a:pPr>
            <a:r>
              <a:rPr lang="en-US" sz="2799">
                <a:solidFill>
                  <a:srgbClr val="BCC249"/>
                </a:solidFill>
                <a:latin typeface="Helvetica World"/>
                <a:ea typeface="Helvetica World"/>
                <a:cs typeface="Helvetica World"/>
                <a:sym typeface="Helvetica World"/>
              </a:rPr>
              <a:t>a serious breach of confidence. </a:t>
            </a:r>
          </a:p>
          <a:p>
            <a:pPr algn="l">
              <a:lnSpc>
                <a:spcPts val="3359"/>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907195"/>
            <a:ext cx="6043353" cy="180022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Disciplinary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Suspension</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680786" y="735370"/>
            <a:ext cx="10236062" cy="7496175"/>
          </a:xfrm>
          <a:prstGeom prst="rect">
            <a:avLst/>
          </a:prstGeom>
        </p:spPr>
        <p:txBody>
          <a:bodyPr anchor="t" rtlCol="false" tIns="0" lIns="0" bIns="0" rIns="0">
            <a:spAutoFit/>
          </a:bodyPr>
          <a:lstStyle/>
          <a:p>
            <a:pPr algn="l" marL="561337" indent="-280669" lvl="1">
              <a:lnSpc>
                <a:spcPts val="3119"/>
              </a:lnSpc>
              <a:buFont typeface="Arial"/>
              <a:buChar char="•"/>
            </a:pPr>
            <a:r>
              <a:rPr lang="en-US" sz="2599">
                <a:solidFill>
                  <a:srgbClr val="D9DE64"/>
                </a:solidFill>
                <a:latin typeface="Helvetica World"/>
                <a:ea typeface="Helvetica World"/>
                <a:cs typeface="Helvetica World"/>
                <a:sym typeface="Helvetica World"/>
              </a:rPr>
              <a:t>Should only apply in circumstances where the employee's presence at work would either jeopardise the fairness of the ensuing investigation or where their presence could pose a potential threat to the school, pupils or other employees. </a:t>
            </a:r>
          </a:p>
          <a:p>
            <a:pPr algn="l">
              <a:lnSpc>
                <a:spcPts val="3119"/>
              </a:lnSpc>
            </a:pPr>
          </a:p>
          <a:p>
            <a:pPr algn="l" marL="561337" indent="-280669" lvl="1">
              <a:lnSpc>
                <a:spcPts val="3119"/>
              </a:lnSpc>
              <a:buFont typeface="Arial"/>
              <a:buChar char="•"/>
            </a:pPr>
            <a:r>
              <a:rPr lang="en-US" sz="2599">
                <a:solidFill>
                  <a:srgbClr val="D9DE64"/>
                </a:solidFill>
                <a:latin typeface="Helvetica World"/>
                <a:ea typeface="Helvetica World"/>
                <a:cs typeface="Helvetica World"/>
                <a:sym typeface="Helvetica World"/>
              </a:rPr>
              <a:t>Suspension should only be used as a last resort, and not as a 'knee-jerk' reaction. </a:t>
            </a:r>
          </a:p>
          <a:p>
            <a:pPr algn="l">
              <a:lnSpc>
                <a:spcPts val="3119"/>
              </a:lnSpc>
            </a:pPr>
          </a:p>
          <a:p>
            <a:pPr algn="l" marL="561337" indent="-280669" lvl="1">
              <a:lnSpc>
                <a:spcPts val="3119"/>
              </a:lnSpc>
              <a:buFont typeface="Arial"/>
              <a:buChar char="•"/>
            </a:pPr>
            <a:r>
              <a:rPr lang="en-US" sz="2599">
                <a:solidFill>
                  <a:srgbClr val="D9DE64"/>
                </a:solidFill>
                <a:latin typeface="Helvetica World"/>
                <a:ea typeface="Helvetica World"/>
                <a:cs typeface="Helvetica World"/>
                <a:sym typeface="Helvetica World"/>
              </a:rPr>
              <a:t>After a gross misconduct allegation arises against an employee an appropriate manager should immediately collect as much information as possible relating to the conduct t</a:t>
            </a:r>
            <a:r>
              <a:rPr lang="en-US" sz="2599">
                <a:solidFill>
                  <a:srgbClr val="D9DE64"/>
                </a:solidFill>
                <a:latin typeface="Helvetica World"/>
                <a:ea typeface="Helvetica World"/>
                <a:cs typeface="Helvetica World"/>
                <a:sym typeface="Helvetica World"/>
              </a:rPr>
              <a:t>hat could warrant suspension prior to a decisio</a:t>
            </a:r>
            <a:r>
              <a:rPr lang="en-US" sz="2599">
                <a:solidFill>
                  <a:srgbClr val="D9DE64"/>
                </a:solidFill>
                <a:latin typeface="Helvetica World"/>
                <a:ea typeface="Helvetica World"/>
                <a:cs typeface="Helvetica World"/>
                <a:sym typeface="Helvetica World"/>
              </a:rPr>
              <a:t>n</a:t>
            </a:r>
            <a:r>
              <a:rPr lang="en-US" sz="2599">
                <a:solidFill>
                  <a:srgbClr val="D9DE64"/>
                </a:solidFill>
                <a:latin typeface="Helvetica World"/>
                <a:ea typeface="Helvetica World"/>
                <a:cs typeface="Helvetica World"/>
                <a:sym typeface="Helvetica World"/>
              </a:rPr>
              <a:t> t</a:t>
            </a:r>
            <a:r>
              <a:rPr lang="en-US" sz="2599">
                <a:solidFill>
                  <a:srgbClr val="D9DE64"/>
                </a:solidFill>
                <a:latin typeface="Helvetica World"/>
                <a:ea typeface="Helvetica World"/>
                <a:cs typeface="Helvetica World"/>
                <a:sym typeface="Helvetica World"/>
              </a:rPr>
              <a:t>o</a:t>
            </a:r>
            <a:r>
              <a:rPr lang="en-US" sz="2599">
                <a:solidFill>
                  <a:srgbClr val="D9DE64"/>
                </a:solidFill>
                <a:latin typeface="Helvetica World"/>
                <a:ea typeface="Helvetica World"/>
                <a:cs typeface="Helvetica World"/>
                <a:sym typeface="Helvetica World"/>
              </a:rPr>
              <a:t> suspe</a:t>
            </a:r>
            <a:r>
              <a:rPr lang="en-US" sz="2599">
                <a:solidFill>
                  <a:srgbClr val="D9DE64"/>
                </a:solidFill>
                <a:latin typeface="Helvetica World"/>
                <a:ea typeface="Helvetica World"/>
                <a:cs typeface="Helvetica World"/>
                <a:sym typeface="Helvetica World"/>
              </a:rPr>
              <a:t>n</a:t>
            </a:r>
            <a:r>
              <a:rPr lang="en-US" sz="2599">
                <a:solidFill>
                  <a:srgbClr val="D9DE64"/>
                </a:solidFill>
                <a:latin typeface="Helvetica World"/>
                <a:ea typeface="Helvetica World"/>
                <a:cs typeface="Helvetica World"/>
                <a:sym typeface="Helvetica World"/>
              </a:rPr>
              <a:t>d b</a:t>
            </a:r>
            <a:r>
              <a:rPr lang="en-US" sz="2599">
                <a:solidFill>
                  <a:srgbClr val="D9DE64"/>
                </a:solidFill>
                <a:latin typeface="Helvetica World"/>
                <a:ea typeface="Helvetica World"/>
                <a:cs typeface="Helvetica World"/>
                <a:sym typeface="Helvetica World"/>
              </a:rPr>
              <a:t>e</a:t>
            </a:r>
            <a:r>
              <a:rPr lang="en-US" sz="2599">
                <a:solidFill>
                  <a:srgbClr val="D9DE64"/>
                </a:solidFill>
                <a:latin typeface="Helvetica World"/>
                <a:ea typeface="Helvetica World"/>
                <a:cs typeface="Helvetica World"/>
                <a:sym typeface="Helvetica World"/>
              </a:rPr>
              <a:t>ing m</a:t>
            </a:r>
            <a:r>
              <a:rPr lang="en-US" sz="2599">
                <a:solidFill>
                  <a:srgbClr val="D9DE64"/>
                </a:solidFill>
                <a:latin typeface="Helvetica World"/>
                <a:ea typeface="Helvetica World"/>
                <a:cs typeface="Helvetica World"/>
                <a:sym typeface="Helvetica World"/>
              </a:rPr>
              <a:t>a</a:t>
            </a:r>
            <a:r>
              <a:rPr lang="en-US" sz="2599">
                <a:solidFill>
                  <a:srgbClr val="D9DE64"/>
                </a:solidFill>
                <a:latin typeface="Helvetica World"/>
                <a:ea typeface="Helvetica World"/>
                <a:cs typeface="Helvetica World"/>
                <a:sym typeface="Helvetica World"/>
              </a:rPr>
              <a:t>de - this</a:t>
            </a:r>
            <a:r>
              <a:rPr lang="en-US" sz="2599">
                <a:solidFill>
                  <a:srgbClr val="D9DE64"/>
                </a:solidFill>
                <a:latin typeface="Helvetica World"/>
                <a:ea typeface="Helvetica World"/>
                <a:cs typeface="Helvetica World"/>
                <a:sym typeface="Helvetica World"/>
              </a:rPr>
              <a:t> </a:t>
            </a:r>
            <a:r>
              <a:rPr lang="en-US" sz="2599">
                <a:solidFill>
                  <a:srgbClr val="D9DE64"/>
                </a:solidFill>
                <a:latin typeface="Helvetica World"/>
                <a:ea typeface="Helvetica World"/>
                <a:cs typeface="Helvetica World"/>
                <a:sym typeface="Helvetica World"/>
              </a:rPr>
              <a:t>does not mean that the formal Investigation / Disciplinary process has started and the details should not be discussed at the suspension meeting. If the school believes there is a gross misconduct case to answer they will then start the formal Investigation / Disciplinary process.   </a:t>
            </a:r>
          </a:p>
          <a:p>
            <a:pPr algn="l">
              <a:lnSpc>
                <a:spcPts val="3119"/>
              </a:lnSpc>
            </a:pPr>
          </a:p>
          <a:p>
            <a:pPr algn="l">
              <a:lnSpc>
                <a:spcPts val="3719"/>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907195"/>
            <a:ext cx="6043353" cy="180022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Disciplinary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Suspension</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680786" y="735370"/>
            <a:ext cx="10236062" cy="7543800"/>
          </a:xfrm>
          <a:prstGeom prst="rect">
            <a:avLst/>
          </a:prstGeom>
        </p:spPr>
        <p:txBody>
          <a:bodyPr anchor="t" rtlCol="false" tIns="0" lIns="0" bIns="0" rIns="0">
            <a:spAutoFit/>
          </a:bodyPr>
          <a:lstStyle/>
          <a:p>
            <a:pPr algn="l" marL="669285" indent="-334642" lvl="1">
              <a:lnSpc>
                <a:spcPts val="3719"/>
              </a:lnSpc>
              <a:buFont typeface="Arial"/>
              <a:buChar char="•"/>
            </a:pPr>
            <a:r>
              <a:rPr lang="en-US" sz="3099">
                <a:solidFill>
                  <a:srgbClr val="D9DE64"/>
                </a:solidFill>
                <a:latin typeface="Helvetica World"/>
                <a:ea typeface="Helvetica World"/>
                <a:cs typeface="Helvetica World"/>
                <a:sym typeface="Helvetica World"/>
              </a:rPr>
              <a:t>Appropriate alternatives to suspension should be considered. </a:t>
            </a:r>
          </a:p>
          <a:p>
            <a:pPr algn="l">
              <a:lnSpc>
                <a:spcPts val="3719"/>
              </a:lnSpc>
            </a:pPr>
          </a:p>
          <a:p>
            <a:pPr algn="l" marL="669285" indent="-334642" lvl="1">
              <a:lnSpc>
                <a:spcPts val="3719"/>
              </a:lnSpc>
              <a:buFont typeface="Arial"/>
              <a:buChar char="•"/>
            </a:pPr>
            <a:r>
              <a:rPr lang="en-US" sz="3099">
                <a:solidFill>
                  <a:srgbClr val="D9DE64"/>
                </a:solidFill>
                <a:latin typeface="Helvetica World"/>
                <a:ea typeface="Helvetica World"/>
                <a:cs typeface="Helvetica World"/>
                <a:sym typeface="Helvetica World"/>
              </a:rPr>
              <a:t>A written record setting out why the employee was suspended should be kept. </a:t>
            </a:r>
          </a:p>
          <a:p>
            <a:pPr algn="l">
              <a:lnSpc>
                <a:spcPts val="3719"/>
              </a:lnSpc>
            </a:pPr>
          </a:p>
          <a:p>
            <a:pPr algn="l" marL="669285" indent="-334642" lvl="1">
              <a:lnSpc>
                <a:spcPts val="3719"/>
              </a:lnSpc>
              <a:buFont typeface="Arial"/>
              <a:buChar char="•"/>
            </a:pPr>
            <a:r>
              <a:rPr lang="en-US" sz="3099">
                <a:solidFill>
                  <a:srgbClr val="D9DE64"/>
                </a:solidFill>
                <a:latin typeface="Helvetica World"/>
                <a:ea typeface="Helvetica World"/>
                <a:cs typeface="Helvetica World"/>
                <a:sym typeface="Helvetica World"/>
              </a:rPr>
              <a:t>The initial decision </a:t>
            </a:r>
            <a:r>
              <a:rPr lang="en-US" sz="3099">
                <a:solidFill>
                  <a:srgbClr val="D9DE64"/>
                </a:solidFill>
                <a:latin typeface="Helvetica World"/>
                <a:ea typeface="Helvetica World"/>
                <a:cs typeface="Helvetica World"/>
                <a:sym typeface="Helvetica World"/>
              </a:rPr>
              <a:t>on suspension is made by the Head Teacher but the Chair</a:t>
            </a:r>
            <a:r>
              <a:rPr lang="en-US" sz="3099">
                <a:solidFill>
                  <a:srgbClr val="D9DE64"/>
                </a:solidFill>
                <a:latin typeface="Helvetica World"/>
                <a:ea typeface="Helvetica World"/>
                <a:cs typeface="Helvetica World"/>
                <a:sym typeface="Helvetica World"/>
              </a:rPr>
              <a:t> </a:t>
            </a:r>
            <a:r>
              <a:rPr lang="en-US" sz="3099">
                <a:solidFill>
                  <a:srgbClr val="D9DE64"/>
                </a:solidFill>
                <a:latin typeface="Helvetica World"/>
                <a:ea typeface="Helvetica World"/>
                <a:cs typeface="Helvetica World"/>
                <a:sym typeface="Helvetica World"/>
              </a:rPr>
              <a:t>of Governors will be informed. Any extension will be authorised by the Chair of Governors. </a:t>
            </a:r>
          </a:p>
          <a:p>
            <a:pPr algn="l">
              <a:lnSpc>
                <a:spcPts val="3719"/>
              </a:lnSpc>
            </a:pPr>
          </a:p>
          <a:p>
            <a:pPr algn="l" marL="669285" indent="-334642" lvl="1">
              <a:lnSpc>
                <a:spcPts val="3719"/>
              </a:lnSpc>
              <a:buFont typeface="Arial"/>
              <a:buChar char="•"/>
            </a:pPr>
            <a:r>
              <a:rPr lang="en-US" sz="3099">
                <a:solidFill>
                  <a:srgbClr val="D9DE64"/>
                </a:solidFill>
                <a:latin typeface="Helvetica World"/>
                <a:ea typeface="Helvetica World"/>
                <a:cs typeface="Helvetica World"/>
                <a:sym typeface="Helvetica World"/>
              </a:rPr>
              <a:t>The school should consider the effect suspension will have on the employee. </a:t>
            </a:r>
          </a:p>
          <a:p>
            <a:pPr algn="l">
              <a:lnSpc>
                <a:spcPts val="3719"/>
              </a:lnSpc>
            </a:pPr>
          </a:p>
          <a:p>
            <a:pPr algn="l">
              <a:lnSpc>
                <a:spcPts val="3719"/>
              </a:lnSpc>
            </a:pPr>
          </a:p>
          <a:p>
            <a:pPr algn="l">
              <a:lnSpc>
                <a:spcPts val="4319"/>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907195"/>
            <a:ext cx="6043353" cy="180022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Disciplinary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Hearing</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789860" y="247067"/>
            <a:ext cx="9469440" cy="7994650"/>
          </a:xfrm>
          <a:prstGeom prst="rect">
            <a:avLst/>
          </a:prstGeom>
        </p:spPr>
        <p:txBody>
          <a:bodyPr anchor="t" rtlCol="false" tIns="0" lIns="0" bIns="0" rIns="0">
            <a:spAutoFit/>
          </a:bodyPr>
          <a:lstStyle/>
          <a:p>
            <a:pPr algn="l" marL="755644" indent="-377822" lvl="1">
              <a:lnSpc>
                <a:spcPts val="4549"/>
              </a:lnSpc>
              <a:buFont typeface="Arial"/>
              <a:buChar char="•"/>
            </a:pPr>
            <a:r>
              <a:rPr lang="en-US" sz="3499">
                <a:solidFill>
                  <a:srgbClr val="BCC249"/>
                </a:solidFill>
                <a:latin typeface="Helvetica World"/>
                <a:ea typeface="Helvetica World"/>
                <a:cs typeface="Helvetica World"/>
                <a:sym typeface="Helvetica World"/>
              </a:rPr>
              <a:t>T</a:t>
            </a:r>
            <a:r>
              <a:rPr lang="en-US" sz="3499">
                <a:solidFill>
                  <a:srgbClr val="BCC249"/>
                </a:solidFill>
                <a:latin typeface="Helvetica World"/>
                <a:ea typeface="Helvetica World"/>
                <a:cs typeface="Helvetica World"/>
                <a:sym typeface="Helvetica World"/>
              </a:rPr>
              <a:t>he point of the meeting is to establish the facts, not catch people out. </a:t>
            </a:r>
          </a:p>
          <a:p>
            <a:pPr algn="l" marL="755644" indent="-377822" lvl="1">
              <a:lnSpc>
                <a:spcPts val="4549"/>
              </a:lnSpc>
              <a:buFont typeface="Arial"/>
              <a:buChar char="•"/>
            </a:pPr>
            <a:r>
              <a:rPr lang="en-US" sz="3499">
                <a:solidFill>
                  <a:srgbClr val="BCC249"/>
                </a:solidFill>
                <a:latin typeface="Helvetica World"/>
                <a:ea typeface="Helvetica World"/>
                <a:cs typeface="Helvetica World"/>
                <a:sym typeface="Helvetica World"/>
              </a:rPr>
              <a:t>Set the agenda</a:t>
            </a:r>
          </a:p>
          <a:p>
            <a:pPr algn="l" marL="1511288" indent="-503763" lvl="2">
              <a:lnSpc>
                <a:spcPts val="4549"/>
              </a:lnSpc>
              <a:buFont typeface="Arial"/>
              <a:buChar char="⚬"/>
            </a:pPr>
            <a:r>
              <a:rPr lang="en-US" sz="3499">
                <a:solidFill>
                  <a:srgbClr val="BCC249"/>
                </a:solidFill>
                <a:latin typeface="Helvetica World"/>
                <a:ea typeface="Helvetica World"/>
                <a:cs typeface="Helvetica World"/>
                <a:sym typeface="Helvetica World"/>
              </a:rPr>
              <a:t>  introduce those present to the employee and explain why they are there </a:t>
            </a:r>
          </a:p>
          <a:p>
            <a:pPr algn="l" marL="1511288" indent="-503763" lvl="2">
              <a:lnSpc>
                <a:spcPts val="4549"/>
              </a:lnSpc>
              <a:buFont typeface="Arial"/>
              <a:buChar char="⚬"/>
            </a:pPr>
            <a:r>
              <a:rPr lang="en-US" sz="3499">
                <a:solidFill>
                  <a:srgbClr val="BCC249"/>
                </a:solidFill>
                <a:latin typeface="Helvetica World"/>
                <a:ea typeface="Helvetica World"/>
                <a:cs typeface="Helvetica World"/>
                <a:sym typeface="Helvetica World"/>
              </a:rPr>
              <a:t>introduce and explain the role of the accompanying person if present</a:t>
            </a:r>
          </a:p>
          <a:p>
            <a:pPr algn="l" marL="1511288" indent="-503763" lvl="2">
              <a:lnSpc>
                <a:spcPts val="4549"/>
              </a:lnSpc>
              <a:buFont typeface="Arial"/>
              <a:buChar char="⚬"/>
            </a:pPr>
            <a:r>
              <a:rPr lang="en-US" sz="3499">
                <a:solidFill>
                  <a:srgbClr val="BCC249"/>
                </a:solidFill>
                <a:latin typeface="Helvetica World"/>
                <a:ea typeface="Helvetica World"/>
                <a:cs typeface="Helvetica World"/>
                <a:sym typeface="Helvetica World"/>
              </a:rPr>
              <a:t>explain that the purpose of the meeting is to consider whether disciplinary action should be taken in accordance with the disciplinary procedure</a:t>
            </a:r>
          </a:p>
          <a:p>
            <a:pPr algn="l" marL="1511288" indent="-503763" lvl="2">
              <a:lnSpc>
                <a:spcPts val="4549"/>
              </a:lnSpc>
              <a:buFont typeface="Arial"/>
              <a:buChar char="⚬"/>
            </a:pPr>
            <a:r>
              <a:rPr lang="en-US" sz="3499">
                <a:solidFill>
                  <a:srgbClr val="BCC249"/>
                </a:solidFill>
                <a:latin typeface="Helvetica World"/>
                <a:ea typeface="Helvetica World"/>
                <a:cs typeface="Helvetica World"/>
                <a:sym typeface="Helvetica World"/>
              </a:rPr>
              <a:t>explain how the meeting will be conducted.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907195"/>
            <a:ext cx="6043353" cy="180022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Disciplinary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Hearing</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789860" y="266117"/>
            <a:ext cx="9505096" cy="10182225"/>
          </a:xfrm>
          <a:prstGeom prst="rect">
            <a:avLst/>
          </a:prstGeom>
        </p:spPr>
        <p:txBody>
          <a:bodyPr anchor="t" rtlCol="false" tIns="0" lIns="0" bIns="0" rIns="0">
            <a:spAutoFit/>
          </a:bodyPr>
          <a:lstStyle/>
          <a:p>
            <a:pPr algn="l" marL="647697" indent="-323848" lvl="1">
              <a:lnSpc>
                <a:spcPts val="3899"/>
              </a:lnSpc>
              <a:buFont typeface="Arial"/>
              <a:buChar char="•"/>
            </a:pPr>
            <a:r>
              <a:rPr lang="en-US" sz="2999">
                <a:solidFill>
                  <a:srgbClr val="D9DE64"/>
                </a:solidFill>
                <a:latin typeface="Helvetica World"/>
                <a:ea typeface="Helvetica World"/>
                <a:cs typeface="Helvetica World"/>
                <a:sym typeface="Helvetica World"/>
              </a:rPr>
              <a:t>T</a:t>
            </a:r>
            <a:r>
              <a:rPr lang="en-US" sz="2999">
                <a:solidFill>
                  <a:srgbClr val="D9DE64"/>
                </a:solidFill>
                <a:latin typeface="Helvetica World"/>
                <a:ea typeface="Helvetica World"/>
                <a:cs typeface="Helvetica World"/>
                <a:sym typeface="Helvetica World"/>
              </a:rPr>
              <a:t>he Chairperson of the Disciplinary Committee/Head teacher will make introductions and explain the purpose of the meeting and the structure of the meeting.</a:t>
            </a:r>
          </a:p>
          <a:p>
            <a:pPr algn="l" marL="647697" indent="-323848" lvl="1">
              <a:lnSpc>
                <a:spcPts val="3899"/>
              </a:lnSpc>
              <a:buFont typeface="Arial"/>
              <a:buChar char="•"/>
            </a:pPr>
            <a:r>
              <a:rPr lang="en-US" sz="2999">
                <a:solidFill>
                  <a:srgbClr val="D9DE64"/>
                </a:solidFill>
                <a:latin typeface="Helvetica World"/>
                <a:ea typeface="Helvetica World"/>
                <a:cs typeface="Helvetica World"/>
                <a:sym typeface="Helvetica World"/>
              </a:rPr>
              <a:t>The Chairperson/Head teacher will ensure that the employee is in receipt of all the relevant documentation and that the allegations are understood.</a:t>
            </a:r>
          </a:p>
          <a:p>
            <a:pPr algn="l" marL="647697" indent="-323848" lvl="1">
              <a:lnSpc>
                <a:spcPts val="3899"/>
              </a:lnSpc>
              <a:buFont typeface="Arial"/>
              <a:buChar char="•"/>
            </a:pPr>
            <a:r>
              <a:rPr lang="en-US" sz="2999">
                <a:solidFill>
                  <a:srgbClr val="D9DE64"/>
                </a:solidFill>
                <a:latin typeface="Helvetica World"/>
                <a:ea typeface="Helvetica World"/>
                <a:cs typeface="Helvetica World"/>
                <a:sym typeface="Helvetica World"/>
              </a:rPr>
              <a:t>The Investigating Officer will present the case against the employee in their presence and may call witnesses.</a:t>
            </a:r>
          </a:p>
          <a:p>
            <a:pPr algn="l" marL="647697" indent="-323848" lvl="1">
              <a:lnSpc>
                <a:spcPts val="3899"/>
              </a:lnSpc>
              <a:buFont typeface="Arial"/>
              <a:buChar char="•"/>
            </a:pPr>
            <a:r>
              <a:rPr lang="en-US" sz="2999">
                <a:solidFill>
                  <a:srgbClr val="D9DE64"/>
                </a:solidFill>
                <a:latin typeface="Helvetica World"/>
                <a:ea typeface="Helvetica World"/>
                <a:cs typeface="Helvetica World"/>
                <a:sym typeface="Helvetica World"/>
              </a:rPr>
              <a:t>The employee or their representative may ask questions of the Investigating Officer and witnesses.</a:t>
            </a:r>
          </a:p>
          <a:p>
            <a:pPr algn="l" marL="647697" indent="-323848" lvl="1">
              <a:lnSpc>
                <a:spcPts val="3899"/>
              </a:lnSpc>
              <a:buFont typeface="Arial"/>
              <a:buChar char="•"/>
            </a:pPr>
            <a:r>
              <a:rPr lang="en-US" sz="2999">
                <a:solidFill>
                  <a:srgbClr val="D9DE64"/>
                </a:solidFill>
                <a:latin typeface="Helvetica World"/>
                <a:ea typeface="Helvetica World"/>
                <a:cs typeface="Helvetica World"/>
                <a:sym typeface="Helvetica World"/>
              </a:rPr>
              <a:t>The Disciplinary Committee/Head teacher may ask questions of the Investigating Officer and witnesses.</a:t>
            </a:r>
          </a:p>
          <a:p>
            <a:pPr algn="l" marL="647697" indent="-323848" lvl="1">
              <a:lnSpc>
                <a:spcPts val="3899"/>
              </a:lnSpc>
              <a:buFont typeface="Arial"/>
              <a:buChar char="•"/>
            </a:pPr>
            <a:r>
              <a:rPr lang="en-US" sz="2999">
                <a:solidFill>
                  <a:srgbClr val="D9DE64"/>
                </a:solidFill>
                <a:latin typeface="Helvetica World"/>
                <a:ea typeface="Helvetica World"/>
                <a:cs typeface="Helvetica World"/>
                <a:sym typeface="Helvetica World"/>
              </a:rPr>
              <a:t>The employee or their representative will present the employee’s response in the presence of the Investigating Officer and may call witnesses</a:t>
            </a:r>
          </a:p>
          <a:p>
            <a:pPr algn="l">
              <a:lnSpc>
                <a:spcPts val="3899"/>
              </a:lnSpc>
            </a:pPr>
          </a:p>
          <a:p>
            <a:pPr algn="l">
              <a:lnSpc>
                <a:spcPts val="3899"/>
              </a:lnSpc>
            </a:pPr>
          </a:p>
          <a:p>
            <a:pPr algn="l" marL="1295394" indent="-431798" lvl="2">
              <a:lnSpc>
                <a:spcPts val="3899"/>
              </a:lnSpc>
              <a:buFont typeface="Arial"/>
              <a:buChar char="⚬"/>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907195"/>
            <a:ext cx="6043353" cy="180022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Disciplinary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Hearing</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799385" y="247067"/>
            <a:ext cx="9469440" cy="9709150"/>
          </a:xfrm>
          <a:prstGeom prst="rect">
            <a:avLst/>
          </a:prstGeom>
        </p:spPr>
        <p:txBody>
          <a:bodyPr anchor="t" rtlCol="false" tIns="0" lIns="0" bIns="0" rIns="0">
            <a:spAutoFit/>
          </a:bodyPr>
          <a:lstStyle/>
          <a:p>
            <a:pPr algn="l" marL="755644" indent="-377822" lvl="1">
              <a:lnSpc>
                <a:spcPts val="4549"/>
              </a:lnSpc>
              <a:buFont typeface="Arial"/>
              <a:buChar char="•"/>
            </a:pPr>
            <a:r>
              <a:rPr lang="en-US" sz="3499">
                <a:solidFill>
                  <a:srgbClr val="BCC249"/>
                </a:solidFill>
                <a:latin typeface="Helvetica World"/>
                <a:ea typeface="Helvetica World"/>
                <a:cs typeface="Helvetica World"/>
                <a:sym typeface="Helvetica World"/>
              </a:rPr>
              <a:t>Statement of the complaint</a:t>
            </a:r>
          </a:p>
          <a:p>
            <a:pPr algn="l" marL="755644" indent="-377822" lvl="1">
              <a:lnSpc>
                <a:spcPts val="4549"/>
              </a:lnSpc>
              <a:buFont typeface="Arial"/>
              <a:buChar char="•"/>
            </a:pPr>
            <a:r>
              <a:rPr lang="en-US" sz="3499">
                <a:solidFill>
                  <a:srgbClr val="BCC249"/>
                </a:solidFill>
                <a:latin typeface="Helvetica World"/>
                <a:ea typeface="Helvetica World"/>
                <a:cs typeface="Helvetica World"/>
                <a:sym typeface="Helvetica World"/>
              </a:rPr>
              <a:t>Employee’s reply</a:t>
            </a:r>
          </a:p>
          <a:p>
            <a:pPr algn="l" marL="755644" indent="-377822" lvl="1">
              <a:lnSpc>
                <a:spcPts val="4549"/>
              </a:lnSpc>
              <a:buFont typeface="Arial"/>
              <a:buChar char="•"/>
            </a:pPr>
            <a:r>
              <a:rPr lang="en-US" sz="3499">
                <a:solidFill>
                  <a:srgbClr val="BCC249"/>
                </a:solidFill>
                <a:latin typeface="Helvetica World"/>
                <a:ea typeface="Helvetica World"/>
                <a:cs typeface="Helvetica World"/>
                <a:sym typeface="Helvetica World"/>
              </a:rPr>
              <a:t>General questioning and discussion</a:t>
            </a:r>
          </a:p>
          <a:p>
            <a:pPr algn="l" marL="1511288" indent="-503763" lvl="2">
              <a:lnSpc>
                <a:spcPts val="4549"/>
              </a:lnSpc>
              <a:buFont typeface="Arial"/>
              <a:buChar char="⚬"/>
            </a:pPr>
            <a:r>
              <a:rPr lang="en-US" sz="3499">
                <a:solidFill>
                  <a:srgbClr val="BCC249"/>
                </a:solidFill>
                <a:latin typeface="Helvetica World"/>
                <a:ea typeface="Helvetica World"/>
                <a:cs typeface="Helvetica World"/>
                <a:sym typeface="Helvetica World"/>
              </a:rPr>
              <a:t>establish the facts</a:t>
            </a:r>
          </a:p>
          <a:p>
            <a:pPr algn="l" marL="1511288" indent="-503763" lvl="2">
              <a:lnSpc>
                <a:spcPts val="4549"/>
              </a:lnSpc>
              <a:buFont typeface="Arial"/>
              <a:buChar char="⚬"/>
            </a:pPr>
            <a:r>
              <a:rPr lang="en-US" sz="3499">
                <a:solidFill>
                  <a:srgbClr val="BCC249"/>
                </a:solidFill>
                <a:latin typeface="Helvetica World"/>
                <a:ea typeface="Helvetica World"/>
                <a:cs typeface="Helvetica World"/>
                <a:sym typeface="Helvetica World"/>
              </a:rPr>
              <a:t>employee explanation. mitigating factors to be considered</a:t>
            </a:r>
          </a:p>
          <a:p>
            <a:pPr algn="l" marL="1511288" indent="-503763" lvl="2">
              <a:lnSpc>
                <a:spcPts val="4549"/>
              </a:lnSpc>
              <a:buFont typeface="Arial"/>
              <a:buChar char="⚬"/>
            </a:pPr>
            <a:r>
              <a:rPr lang="en-US" sz="3499">
                <a:solidFill>
                  <a:srgbClr val="BCC249"/>
                </a:solidFill>
                <a:latin typeface="Helvetica World"/>
                <a:ea typeface="Helvetica World"/>
                <a:cs typeface="Helvetica World"/>
                <a:sym typeface="Helvetica World"/>
              </a:rPr>
              <a:t>is there a case to answer?</a:t>
            </a:r>
          </a:p>
          <a:p>
            <a:pPr algn="l" marL="1511288" indent="-503763" lvl="2">
              <a:lnSpc>
                <a:spcPts val="4549"/>
              </a:lnSpc>
              <a:buFont typeface="Arial"/>
              <a:buChar char="⚬"/>
            </a:pPr>
            <a:r>
              <a:rPr lang="en-US" sz="3499">
                <a:solidFill>
                  <a:srgbClr val="BCC249"/>
                </a:solidFill>
                <a:latin typeface="Helvetica World"/>
                <a:ea typeface="Helvetica World"/>
                <a:cs typeface="Helvetica World"/>
                <a:sym typeface="Helvetica World"/>
              </a:rPr>
              <a:t>Use questions to clarify and check for understanding</a:t>
            </a:r>
          </a:p>
          <a:p>
            <a:pPr algn="l" marL="1511288" indent="-503763" lvl="2">
              <a:lnSpc>
                <a:spcPts val="4549"/>
              </a:lnSpc>
              <a:buFont typeface="Arial"/>
              <a:buChar char="⚬"/>
            </a:pPr>
            <a:r>
              <a:rPr lang="en-US" sz="3499">
                <a:solidFill>
                  <a:srgbClr val="BCC249"/>
                </a:solidFill>
                <a:latin typeface="Helvetica World"/>
                <a:ea typeface="Helvetica World"/>
                <a:cs typeface="Helvetica World"/>
                <a:sym typeface="Helvetica World"/>
              </a:rPr>
              <a:t>If new facts emerge it may be necessary to adjourn the meeting </a:t>
            </a:r>
          </a:p>
          <a:p>
            <a:pPr algn="l" marL="755644" indent="-377822" lvl="1">
              <a:lnSpc>
                <a:spcPts val="4549"/>
              </a:lnSpc>
              <a:buFont typeface="Arial"/>
              <a:buChar char="•"/>
            </a:pPr>
            <a:r>
              <a:rPr lang="en-US" sz="3499">
                <a:solidFill>
                  <a:srgbClr val="BCC249"/>
                </a:solidFill>
                <a:latin typeface="Helvetica World"/>
                <a:ea typeface="Helvetica World"/>
                <a:cs typeface="Helvetica World"/>
                <a:sym typeface="Helvetica World"/>
              </a:rPr>
              <a:t>Summing up</a:t>
            </a:r>
          </a:p>
          <a:p>
            <a:pPr algn="l" marL="755644" indent="-377822" lvl="1">
              <a:lnSpc>
                <a:spcPts val="4549"/>
              </a:lnSpc>
              <a:buFont typeface="Arial"/>
              <a:buChar char="•"/>
            </a:pPr>
            <a:r>
              <a:rPr lang="en-US" sz="3499">
                <a:solidFill>
                  <a:srgbClr val="BCC249"/>
                </a:solidFill>
                <a:latin typeface="Helvetica World"/>
                <a:ea typeface="Helvetica World"/>
                <a:cs typeface="Helvetica World"/>
                <a:sym typeface="Helvetica World"/>
              </a:rPr>
              <a:t>Adjournment before decision</a:t>
            </a:r>
          </a:p>
          <a:p>
            <a:pPr algn="l" marL="755644" indent="-377822" lvl="1">
              <a:lnSpc>
                <a:spcPts val="4549"/>
              </a:lnSpc>
              <a:buFont typeface="Arial"/>
              <a:buChar char="•"/>
            </a:pPr>
            <a:r>
              <a:rPr lang="en-US" sz="3499">
                <a:solidFill>
                  <a:srgbClr val="BCC249"/>
                </a:solidFill>
                <a:latin typeface="Helvetica World"/>
                <a:ea typeface="Helvetica World"/>
                <a:cs typeface="Helvetica World"/>
                <a:sym typeface="Helvetica World"/>
              </a:rPr>
              <a:t>Possible problems</a:t>
            </a:r>
          </a:p>
          <a:p>
            <a:pPr algn="l" marL="1511288" indent="-503763" lvl="2">
              <a:lnSpc>
                <a:spcPts val="4549"/>
              </a:lnSpc>
              <a:buFont typeface="Arial"/>
              <a:buChar char="⚬"/>
            </a:pPr>
            <a:r>
              <a:rPr lang="en-US" sz="3499">
                <a:solidFill>
                  <a:srgbClr val="BCC249"/>
                </a:solidFill>
                <a:latin typeface="Helvetica World"/>
                <a:ea typeface="Helvetica World"/>
                <a:cs typeface="Helvetica World"/>
                <a:sym typeface="Helvetica World"/>
              </a:rPr>
              <a:t>grievance raised </a:t>
            </a:r>
          </a:p>
          <a:p>
            <a:pPr algn="l" marL="1511288" indent="-503763" lvl="2">
              <a:lnSpc>
                <a:spcPts val="4549"/>
              </a:lnSpc>
              <a:buFont typeface="Arial"/>
              <a:buChar char="⚬"/>
            </a:pPr>
            <a:r>
              <a:rPr lang="en-US" sz="3499">
                <a:solidFill>
                  <a:srgbClr val="BCC249"/>
                </a:solidFill>
                <a:latin typeface="Helvetica World"/>
                <a:ea typeface="Helvetica World"/>
                <a:cs typeface="Helvetica World"/>
                <a:sym typeface="Helvetica World"/>
              </a:rPr>
              <a:t>employee becomes angry/upset</a:t>
            </a:r>
          </a:p>
          <a:p>
            <a:pPr algn="l">
              <a:lnSpc>
                <a:spcPts val="4549"/>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907195"/>
            <a:ext cx="6043353" cy="180022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Disciplinary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Hearing</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789860" y="256592"/>
            <a:ext cx="9469440" cy="9992995"/>
          </a:xfrm>
          <a:prstGeom prst="rect">
            <a:avLst/>
          </a:prstGeom>
        </p:spPr>
        <p:txBody>
          <a:bodyPr anchor="t" rtlCol="false" tIns="0" lIns="0" bIns="0" rIns="0">
            <a:spAutoFit/>
          </a:bodyPr>
          <a:lstStyle/>
          <a:p>
            <a:pPr algn="l" marL="626107" indent="-313054" lvl="1">
              <a:lnSpc>
                <a:spcPts val="3769"/>
              </a:lnSpc>
              <a:buFont typeface="Arial"/>
              <a:buChar char="•"/>
            </a:pPr>
            <a:r>
              <a:rPr lang="en-US" sz="2899">
                <a:solidFill>
                  <a:srgbClr val="D9DE64"/>
                </a:solidFill>
                <a:latin typeface="Helvetica World"/>
                <a:ea typeface="Helvetica World"/>
                <a:cs typeface="Helvetica World"/>
                <a:sym typeface="Helvetica World"/>
              </a:rPr>
              <a:t>The Disciplinary Committee/Head teacher may ask questions of the Investigating Officer and witnesses.</a:t>
            </a:r>
          </a:p>
          <a:p>
            <a:pPr algn="l" marL="626107" indent="-313054" lvl="1">
              <a:lnSpc>
                <a:spcPts val="3769"/>
              </a:lnSpc>
              <a:buFont typeface="Arial"/>
              <a:buChar char="•"/>
            </a:pPr>
            <a:r>
              <a:rPr lang="en-US" sz="2899">
                <a:solidFill>
                  <a:srgbClr val="D9DE64"/>
                </a:solidFill>
                <a:latin typeface="Helvetica World"/>
                <a:ea typeface="Helvetica World"/>
                <a:cs typeface="Helvetica World"/>
                <a:sym typeface="Helvetica World"/>
              </a:rPr>
              <a:t>The employee or their representative will present the employee’s response in the presence of the Investigating Officer and may call witnesses</a:t>
            </a:r>
          </a:p>
          <a:p>
            <a:pPr algn="l" marL="626107" indent="-313054" lvl="1">
              <a:lnSpc>
                <a:spcPts val="3769"/>
              </a:lnSpc>
              <a:buFont typeface="Arial"/>
              <a:buChar char="•"/>
            </a:pPr>
            <a:r>
              <a:rPr lang="en-US" sz="2899">
                <a:solidFill>
                  <a:srgbClr val="D9DE64"/>
                </a:solidFill>
                <a:latin typeface="Helvetica World"/>
                <a:ea typeface="Helvetica World"/>
                <a:cs typeface="Helvetica World"/>
                <a:sym typeface="Helvetica World"/>
              </a:rPr>
              <a:t>The Investigating Officer may ask questions of the employee and witnesses</a:t>
            </a:r>
          </a:p>
          <a:p>
            <a:pPr algn="l" marL="626107" indent="-313054" lvl="1">
              <a:lnSpc>
                <a:spcPts val="3769"/>
              </a:lnSpc>
              <a:buFont typeface="Arial"/>
              <a:buChar char="•"/>
            </a:pPr>
            <a:r>
              <a:rPr lang="en-US" sz="2899">
                <a:solidFill>
                  <a:srgbClr val="D9DE64"/>
                </a:solidFill>
                <a:latin typeface="Helvetica World"/>
                <a:ea typeface="Helvetica World"/>
                <a:cs typeface="Helvetica World"/>
                <a:sym typeface="Helvetica World"/>
              </a:rPr>
              <a:t>Th</a:t>
            </a:r>
            <a:r>
              <a:rPr lang="en-US" sz="2899">
                <a:solidFill>
                  <a:srgbClr val="D9DE64"/>
                </a:solidFill>
                <a:latin typeface="Helvetica World"/>
                <a:ea typeface="Helvetica World"/>
                <a:cs typeface="Helvetica World"/>
                <a:sym typeface="Helvetica World"/>
              </a:rPr>
              <a:t>e Disciplinary Committee/Head teacher may ask questions of the employee and witnesses</a:t>
            </a:r>
          </a:p>
          <a:p>
            <a:pPr algn="l" marL="626107" indent="-313054" lvl="1">
              <a:lnSpc>
                <a:spcPts val="3769"/>
              </a:lnSpc>
              <a:buFont typeface="Arial"/>
              <a:buChar char="•"/>
            </a:pPr>
            <a:r>
              <a:rPr lang="en-US" sz="2899">
                <a:solidFill>
                  <a:srgbClr val="D9DE64"/>
                </a:solidFill>
                <a:latin typeface="Helvetica World"/>
                <a:ea typeface="Helvetica World"/>
                <a:cs typeface="Helvetica World"/>
                <a:sym typeface="Helvetica World"/>
              </a:rPr>
              <a:t>The Investigating Officer sums up</a:t>
            </a:r>
          </a:p>
          <a:p>
            <a:pPr algn="l" marL="626107" indent="-313054" lvl="1">
              <a:lnSpc>
                <a:spcPts val="3769"/>
              </a:lnSpc>
              <a:buFont typeface="Arial"/>
              <a:buChar char="•"/>
            </a:pPr>
            <a:r>
              <a:rPr lang="en-US" sz="2899">
                <a:solidFill>
                  <a:srgbClr val="D9DE64"/>
                </a:solidFill>
                <a:latin typeface="Helvetica World"/>
                <a:ea typeface="Helvetica World"/>
                <a:cs typeface="Helvetica World"/>
                <a:sym typeface="Helvetica World"/>
              </a:rPr>
              <a:t>The employee or their representative sums up</a:t>
            </a:r>
          </a:p>
          <a:p>
            <a:pPr algn="l" marL="626107" indent="-313054" lvl="1">
              <a:lnSpc>
                <a:spcPts val="3769"/>
              </a:lnSpc>
              <a:buFont typeface="Arial"/>
              <a:buChar char="•"/>
            </a:pPr>
            <a:r>
              <a:rPr lang="en-US" sz="2899">
                <a:solidFill>
                  <a:srgbClr val="D9DE64"/>
                </a:solidFill>
                <a:latin typeface="Helvetica World"/>
                <a:ea typeface="Helvetica World"/>
                <a:cs typeface="Helvetica World"/>
                <a:sym typeface="Helvetica World"/>
              </a:rPr>
              <a:t>The Chairperson asks the employee if they feel that the hearing has been fair.</a:t>
            </a:r>
          </a:p>
          <a:p>
            <a:pPr algn="l" marL="626107" indent="-313054" lvl="1">
              <a:lnSpc>
                <a:spcPts val="3769"/>
              </a:lnSpc>
              <a:buFont typeface="Arial"/>
              <a:buChar char="•"/>
            </a:pPr>
            <a:r>
              <a:rPr lang="en-US" sz="2899">
                <a:solidFill>
                  <a:srgbClr val="D9DE64"/>
                </a:solidFill>
                <a:latin typeface="Helvetica World"/>
                <a:ea typeface="Helvetica World"/>
                <a:cs typeface="Helvetica World"/>
                <a:sym typeface="Helvetica World"/>
              </a:rPr>
              <a:t>Both parties withdraw while the Disciplinary Committee/Head teacher deliberate.</a:t>
            </a:r>
          </a:p>
          <a:p>
            <a:pPr algn="l" marL="626107" indent="-313054" lvl="1">
              <a:lnSpc>
                <a:spcPts val="3769"/>
              </a:lnSpc>
              <a:buFont typeface="Arial"/>
              <a:buChar char="•"/>
            </a:pPr>
            <a:r>
              <a:rPr lang="en-US" sz="2899">
                <a:solidFill>
                  <a:srgbClr val="D9DE64"/>
                </a:solidFill>
                <a:latin typeface="Helvetica World"/>
                <a:ea typeface="Helvetica World"/>
                <a:cs typeface="Helvetica World"/>
                <a:sym typeface="Helvetica World"/>
              </a:rPr>
              <a:t>Should the Disciplinary Committee/Head teacher wish for clarification from either party, this will be done in the presence of both parties</a:t>
            </a:r>
          </a:p>
          <a:p>
            <a:pPr algn="l" marL="626107" indent="-313054" lvl="1">
              <a:lnSpc>
                <a:spcPts val="3769"/>
              </a:lnSpc>
              <a:buFont typeface="Arial"/>
              <a:buChar char="•"/>
            </a:pPr>
            <a:r>
              <a:rPr lang="en-US" sz="2899">
                <a:solidFill>
                  <a:srgbClr val="D9DE64"/>
                </a:solidFill>
                <a:latin typeface="Helvetica World"/>
                <a:ea typeface="Helvetica World"/>
                <a:cs typeface="Helvetica World"/>
                <a:sym typeface="Helvetica World"/>
              </a:rPr>
              <a:t>The Disciplinary Committee/Head teacher will invite both parties back to hear the decision.</a:t>
            </a:r>
          </a:p>
          <a:p>
            <a:pPr algn="l">
              <a:lnSpc>
                <a:spcPts val="3769"/>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454758"/>
            <a:ext cx="6043353" cy="2705100"/>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Disciplinary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Hearing Outcomes</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835042" y="990600"/>
            <a:ext cx="9469440" cy="8566150"/>
          </a:xfrm>
          <a:prstGeom prst="rect">
            <a:avLst/>
          </a:prstGeom>
        </p:spPr>
        <p:txBody>
          <a:bodyPr anchor="t" rtlCol="false" tIns="0" lIns="0" bIns="0" rIns="0">
            <a:spAutoFit/>
          </a:bodyPr>
          <a:lstStyle/>
          <a:p>
            <a:pPr algn="l" marL="755644" indent="-377822" lvl="1">
              <a:lnSpc>
                <a:spcPts val="4549"/>
              </a:lnSpc>
              <a:buFont typeface="Arial"/>
              <a:buChar char="•"/>
            </a:pPr>
            <a:r>
              <a:rPr lang="en-US" sz="3499">
                <a:solidFill>
                  <a:srgbClr val="D9DE64"/>
                </a:solidFill>
                <a:latin typeface="Helvetica World"/>
                <a:ea typeface="Helvetica World"/>
                <a:cs typeface="Helvetica World"/>
                <a:sym typeface="Helvetica World"/>
              </a:rPr>
              <a:t>No sanction</a:t>
            </a:r>
          </a:p>
          <a:p>
            <a:pPr algn="l">
              <a:lnSpc>
                <a:spcPts val="4549"/>
              </a:lnSpc>
            </a:pPr>
          </a:p>
          <a:p>
            <a:pPr algn="l" marL="755644" indent="-377822" lvl="1">
              <a:lnSpc>
                <a:spcPts val="4549"/>
              </a:lnSpc>
              <a:buFont typeface="Arial"/>
              <a:buChar char="•"/>
            </a:pPr>
            <a:r>
              <a:rPr lang="en-US" sz="3499">
                <a:solidFill>
                  <a:srgbClr val="D9DE64"/>
                </a:solidFill>
                <a:latin typeface="Helvetica World"/>
                <a:ea typeface="Helvetica World"/>
                <a:cs typeface="Helvetica World"/>
                <a:sym typeface="Helvetica World"/>
              </a:rPr>
              <a:t>Verbal warning</a:t>
            </a:r>
          </a:p>
          <a:p>
            <a:pPr algn="l">
              <a:lnSpc>
                <a:spcPts val="4549"/>
              </a:lnSpc>
            </a:pPr>
          </a:p>
          <a:p>
            <a:pPr algn="l" marL="755644" indent="-377822" lvl="1">
              <a:lnSpc>
                <a:spcPts val="4549"/>
              </a:lnSpc>
              <a:buFont typeface="Arial"/>
              <a:buChar char="•"/>
            </a:pPr>
            <a:r>
              <a:rPr lang="en-US" sz="3499">
                <a:solidFill>
                  <a:srgbClr val="D9DE64"/>
                </a:solidFill>
                <a:latin typeface="Helvetica World"/>
                <a:ea typeface="Helvetica World"/>
                <a:cs typeface="Helvetica World"/>
                <a:sym typeface="Helvetica World"/>
              </a:rPr>
              <a:t>Written warning</a:t>
            </a:r>
          </a:p>
          <a:p>
            <a:pPr algn="l">
              <a:lnSpc>
                <a:spcPts val="4549"/>
              </a:lnSpc>
            </a:pPr>
          </a:p>
          <a:p>
            <a:pPr algn="l" marL="755644" indent="-377822" lvl="1">
              <a:lnSpc>
                <a:spcPts val="4549"/>
              </a:lnSpc>
              <a:buFont typeface="Arial"/>
              <a:buChar char="•"/>
            </a:pPr>
            <a:r>
              <a:rPr lang="en-US" sz="3499">
                <a:solidFill>
                  <a:srgbClr val="D9DE64"/>
                </a:solidFill>
                <a:latin typeface="Helvetica World"/>
                <a:ea typeface="Helvetica World"/>
                <a:cs typeface="Helvetica World"/>
                <a:sym typeface="Helvetica World"/>
              </a:rPr>
              <a:t>Final written warning</a:t>
            </a:r>
          </a:p>
          <a:p>
            <a:pPr algn="l">
              <a:lnSpc>
                <a:spcPts val="4549"/>
              </a:lnSpc>
            </a:pPr>
          </a:p>
          <a:p>
            <a:pPr algn="l" marL="755644" indent="-377822" lvl="1">
              <a:lnSpc>
                <a:spcPts val="4549"/>
              </a:lnSpc>
              <a:buFont typeface="Arial"/>
              <a:buChar char="•"/>
            </a:pPr>
            <a:r>
              <a:rPr lang="en-US" sz="3499">
                <a:solidFill>
                  <a:srgbClr val="D9DE64"/>
                </a:solidFill>
                <a:latin typeface="Helvetica World"/>
                <a:ea typeface="Helvetica World"/>
                <a:cs typeface="Helvetica World"/>
                <a:sym typeface="Helvetica World"/>
              </a:rPr>
              <a:t>Dismissal</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with notice</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without notice</a:t>
            </a:r>
          </a:p>
          <a:p>
            <a:pPr algn="l">
              <a:lnSpc>
                <a:spcPts val="4549"/>
              </a:lnSpc>
            </a:pPr>
          </a:p>
          <a:p>
            <a:pPr algn="l">
              <a:lnSpc>
                <a:spcPts val="4549"/>
              </a:lnSpc>
            </a:pPr>
          </a:p>
          <a:p>
            <a:pPr algn="l">
              <a:lnSpc>
                <a:spcPts val="4549"/>
              </a:lnSpc>
            </a:pPr>
          </a:p>
          <a:p>
            <a:pPr algn="l">
              <a:lnSpc>
                <a:spcPts val="4549"/>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454758"/>
            <a:ext cx="6043353" cy="2705100"/>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Grievance</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Stages of the procedure</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789860" y="247067"/>
            <a:ext cx="9469440" cy="9137650"/>
          </a:xfrm>
          <a:prstGeom prst="rect">
            <a:avLst/>
          </a:prstGeom>
        </p:spPr>
        <p:txBody>
          <a:bodyPr anchor="t" rtlCol="false" tIns="0" lIns="0" bIns="0" rIns="0">
            <a:spAutoFit/>
          </a:bodyPr>
          <a:lstStyle/>
          <a:p>
            <a:pPr algn="l" marL="755644" indent="-377822" lvl="1">
              <a:lnSpc>
                <a:spcPts val="4549"/>
              </a:lnSpc>
              <a:buFont typeface="Arial"/>
              <a:buChar char="•"/>
            </a:pPr>
            <a:r>
              <a:rPr lang="en-US" sz="3499">
                <a:solidFill>
                  <a:srgbClr val="D9DE64"/>
                </a:solidFill>
                <a:latin typeface="Helvetica World"/>
                <a:ea typeface="Helvetica World"/>
                <a:cs typeface="Helvetica World"/>
                <a:sym typeface="Helvetica World"/>
              </a:rPr>
              <a:t>Informal stage</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informal face to face meeting</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listen to employee concerns</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seek clarification</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discuss the impact of the concerns</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seek to address and resolve the issues</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offer support  - EAP etc</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follow up in writing</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arrange review meeting</a:t>
            </a:r>
          </a:p>
          <a:p>
            <a:pPr algn="l" marL="755644" indent="-377822" lvl="1">
              <a:lnSpc>
                <a:spcPts val="4549"/>
              </a:lnSpc>
              <a:buFont typeface="Arial"/>
              <a:buChar char="•"/>
            </a:pPr>
            <a:r>
              <a:rPr lang="en-US" sz="3499">
                <a:solidFill>
                  <a:srgbClr val="D9DE64"/>
                </a:solidFill>
                <a:latin typeface="Helvetica World"/>
                <a:ea typeface="Helvetica World"/>
                <a:cs typeface="Helvetica World"/>
                <a:sym typeface="Helvetica World"/>
              </a:rPr>
              <a:t>Formal stage - investigation</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put grievance in writing </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manager to escalate to a more senior manager</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appoint a ‘Formal Stage Manager’</a:t>
            </a:r>
          </a:p>
          <a:p>
            <a:pPr algn="l" marL="1511288" indent="-503763" lvl="2">
              <a:lnSpc>
                <a:spcPts val="4549"/>
              </a:lnSpc>
              <a:buFont typeface="Arial"/>
              <a:buChar char="⚬"/>
            </a:pPr>
            <a:r>
              <a:rPr lang="en-US" sz="3499">
                <a:solidFill>
                  <a:srgbClr val="D9DE64"/>
                </a:solidFill>
                <a:latin typeface="Helvetica World"/>
                <a:ea typeface="Helvetica World"/>
                <a:cs typeface="Helvetica World"/>
                <a:sym typeface="Helvetica World"/>
              </a:rPr>
              <a:t> consider relevant information such as documentary evidence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907195"/>
            <a:ext cx="6043353" cy="180022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Grievance</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Outcomes</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789860" y="256592"/>
            <a:ext cx="9469440" cy="9140190"/>
          </a:xfrm>
          <a:prstGeom prst="rect">
            <a:avLst/>
          </a:prstGeom>
        </p:spPr>
        <p:txBody>
          <a:bodyPr anchor="t" rtlCol="false" tIns="0" lIns="0" bIns="0" rIns="0">
            <a:spAutoFit/>
          </a:bodyPr>
          <a:lstStyle/>
          <a:p>
            <a:pPr algn="l" marL="669286" indent="-334643" lvl="1">
              <a:lnSpc>
                <a:spcPts val="4029"/>
              </a:lnSpc>
              <a:buFont typeface="Arial"/>
              <a:buChar char="•"/>
            </a:pPr>
            <a:r>
              <a:rPr lang="en-US" sz="3099">
                <a:solidFill>
                  <a:srgbClr val="BCC249"/>
                </a:solidFill>
                <a:latin typeface="Helvetica World"/>
                <a:ea typeface="Helvetica World"/>
                <a:cs typeface="Helvetica World"/>
                <a:sym typeface="Helvetica World"/>
              </a:rPr>
              <a:t>No further action </a:t>
            </a:r>
          </a:p>
          <a:p>
            <a:pPr algn="l" marL="669286" indent="-334643" lvl="1">
              <a:lnSpc>
                <a:spcPts val="4029"/>
              </a:lnSpc>
              <a:buFont typeface="Arial"/>
              <a:buChar char="•"/>
            </a:pPr>
            <a:r>
              <a:rPr lang="en-US" sz="3099">
                <a:solidFill>
                  <a:srgbClr val="BCC249"/>
                </a:solidFill>
                <a:latin typeface="Helvetica World"/>
                <a:ea typeface="Helvetica World"/>
                <a:cs typeface="Helvetica World"/>
                <a:sym typeface="Helvetica World"/>
              </a:rPr>
              <a:t>Complaint upheld / partially upheld</a:t>
            </a:r>
          </a:p>
          <a:p>
            <a:pPr algn="l" marL="669286" indent="-334643" lvl="1">
              <a:lnSpc>
                <a:spcPts val="4029"/>
              </a:lnSpc>
              <a:buFont typeface="Arial"/>
              <a:buChar char="•"/>
            </a:pPr>
            <a:r>
              <a:rPr lang="en-US" sz="3099">
                <a:solidFill>
                  <a:srgbClr val="BCC249"/>
                </a:solidFill>
                <a:latin typeface="Helvetica World"/>
                <a:ea typeface="Helvetica World"/>
                <a:cs typeface="Helvetica World"/>
                <a:sym typeface="Helvetica World"/>
              </a:rPr>
              <a:t>A recommenda</a:t>
            </a:r>
            <a:r>
              <a:rPr lang="en-US" sz="3099">
                <a:solidFill>
                  <a:srgbClr val="BCC249"/>
                </a:solidFill>
                <a:latin typeface="Helvetica World"/>
                <a:ea typeface="Helvetica World"/>
                <a:cs typeface="Helvetica World"/>
                <a:sym typeface="Helvetica World"/>
              </a:rPr>
              <a:t>tion to attempt to resolve the issue between the parties </a:t>
            </a:r>
          </a:p>
          <a:p>
            <a:pPr algn="l" marL="669286" indent="-334643" lvl="1">
              <a:lnSpc>
                <a:spcPts val="4029"/>
              </a:lnSpc>
              <a:buFont typeface="Arial"/>
              <a:buChar char="•"/>
            </a:pPr>
            <a:r>
              <a:rPr lang="en-US" sz="3099">
                <a:solidFill>
                  <a:srgbClr val="BCC249"/>
                </a:solidFill>
                <a:latin typeface="Helvetica World"/>
                <a:ea typeface="Helvetica World"/>
                <a:cs typeface="Helvetica World"/>
                <a:sym typeface="Helvetica World"/>
              </a:rPr>
              <a:t>A recommendation to invoke the disciplinary procedure against any person(s) being complained about</a:t>
            </a:r>
          </a:p>
          <a:p>
            <a:pPr algn="l" marL="669286" indent="-334643" lvl="1">
              <a:lnSpc>
                <a:spcPts val="4029"/>
              </a:lnSpc>
              <a:buFont typeface="Arial"/>
              <a:buChar char="•"/>
            </a:pPr>
            <a:r>
              <a:rPr lang="en-US" sz="3099">
                <a:solidFill>
                  <a:srgbClr val="BCC249"/>
                </a:solidFill>
                <a:latin typeface="Helvetica World"/>
                <a:ea typeface="Helvetica World"/>
                <a:cs typeface="Helvetica World"/>
                <a:sym typeface="Helvetica World"/>
              </a:rPr>
              <a:t>A recommendation to invoke the disciplinary procedure against the complainant, should the formal stage manager have evidence to suggest that the complaint was: </a:t>
            </a:r>
          </a:p>
          <a:p>
            <a:pPr algn="l" marL="1338572" indent="-446191" lvl="2">
              <a:lnSpc>
                <a:spcPts val="4029"/>
              </a:lnSpc>
              <a:buFont typeface="Arial"/>
              <a:buChar char="⚬"/>
            </a:pPr>
            <a:r>
              <a:rPr lang="en-US" sz="3099">
                <a:solidFill>
                  <a:srgbClr val="BCC249"/>
                </a:solidFill>
                <a:latin typeface="Helvetica World"/>
                <a:ea typeface="Helvetica World"/>
                <a:cs typeface="Helvetica World"/>
                <a:sym typeface="Helvetica World"/>
              </a:rPr>
              <a:t>malicious - ie proven to be without substance </a:t>
            </a:r>
            <a:r>
              <a:rPr lang="en-US" sz="3099">
                <a:solidFill>
                  <a:srgbClr val="BCC249"/>
                </a:solidFill>
                <a:latin typeface="Helvetica World"/>
                <a:ea typeface="Helvetica World"/>
                <a:cs typeface="Helvetica World"/>
                <a:sym typeface="Helvetica World"/>
              </a:rPr>
              <a:t>and made with the sole intent to undermine, discredit, embarrass or upset another. Or </a:t>
            </a:r>
          </a:p>
          <a:p>
            <a:pPr algn="l" marL="1338572" indent="-446191" lvl="2">
              <a:lnSpc>
                <a:spcPts val="4029"/>
              </a:lnSpc>
              <a:buFont typeface="Arial"/>
              <a:buChar char="⚬"/>
            </a:pPr>
            <a:r>
              <a:rPr lang="en-US" sz="3099">
                <a:solidFill>
                  <a:srgbClr val="BCC249"/>
                </a:solidFill>
                <a:latin typeface="Helvetica World"/>
                <a:ea typeface="Helvetica World"/>
                <a:cs typeface="Helvetica World"/>
                <a:sym typeface="Helvetica World"/>
              </a:rPr>
              <a:t>vexatious - ie. proven to be without substance and made</a:t>
            </a:r>
            <a:r>
              <a:rPr lang="en-US" sz="3099">
                <a:solidFill>
                  <a:srgbClr val="BCC249"/>
                </a:solidFill>
                <a:latin typeface="Helvetica World"/>
                <a:ea typeface="Helvetica World"/>
                <a:cs typeface="Helvetica World"/>
                <a:sym typeface="Helvetica World"/>
              </a:rPr>
              <a:t> only to annoy or cause a nuisance.</a:t>
            </a:r>
          </a:p>
          <a:p>
            <a:pPr algn="l" marL="669286" indent="-334643" lvl="1">
              <a:lnSpc>
                <a:spcPts val="4029"/>
              </a:lnSpc>
              <a:buFont typeface="Arial"/>
              <a:buChar char="•"/>
            </a:pPr>
            <a:r>
              <a:rPr lang="en-US" sz="3099">
                <a:solidFill>
                  <a:srgbClr val="BCC249"/>
                </a:solidFill>
                <a:latin typeface="Helvetica World"/>
                <a:ea typeface="Helvetica World"/>
                <a:cs typeface="Helvetica World"/>
                <a:sym typeface="Helvetica World"/>
              </a:rPr>
              <a:t>Some other action eg retraining, counselling</a:t>
            </a:r>
          </a:p>
          <a:p>
            <a:pPr algn="l">
              <a:lnSpc>
                <a:spcPts val="4549"/>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945295"/>
            <a:ext cx="6043353" cy="172402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Capability</a:t>
            </a:r>
          </a:p>
          <a:p>
            <a:pPr algn="l">
              <a:lnSpc>
                <a:spcPts val="6599"/>
              </a:lnSpc>
            </a:pP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8217422" y="1662562"/>
            <a:ext cx="9469440" cy="6280150"/>
          </a:xfrm>
          <a:prstGeom prst="rect">
            <a:avLst/>
          </a:prstGeom>
        </p:spPr>
        <p:txBody>
          <a:bodyPr anchor="t" rtlCol="false" tIns="0" lIns="0" bIns="0" rIns="0">
            <a:spAutoFit/>
          </a:bodyPr>
          <a:lstStyle/>
          <a:p>
            <a:pPr algn="l" marL="755644" indent="-377822" lvl="1">
              <a:lnSpc>
                <a:spcPts val="4549"/>
              </a:lnSpc>
              <a:buFont typeface="Arial"/>
              <a:buChar char="•"/>
            </a:pPr>
            <a:r>
              <a:rPr lang="en-US" sz="3499">
                <a:solidFill>
                  <a:srgbClr val="BCC249"/>
                </a:solidFill>
                <a:latin typeface="Helvetica World"/>
                <a:ea typeface="Helvetica World"/>
                <a:cs typeface="Helvetica World"/>
                <a:sym typeface="Helvetica World"/>
              </a:rPr>
              <a:t>Linked to appraisal</a:t>
            </a:r>
          </a:p>
          <a:p>
            <a:pPr algn="l">
              <a:lnSpc>
                <a:spcPts val="4549"/>
              </a:lnSpc>
            </a:pPr>
          </a:p>
          <a:p>
            <a:pPr algn="l" marL="755644" indent="-377822" lvl="1">
              <a:lnSpc>
                <a:spcPts val="4549"/>
              </a:lnSpc>
              <a:buFont typeface="Arial"/>
              <a:buChar char="•"/>
            </a:pPr>
            <a:r>
              <a:rPr lang="en-US" sz="3499">
                <a:solidFill>
                  <a:srgbClr val="BCC249"/>
                </a:solidFill>
                <a:latin typeface="Helvetica World"/>
                <a:ea typeface="Helvetica World"/>
                <a:cs typeface="Helvetica World"/>
                <a:sym typeface="Helvetica World"/>
              </a:rPr>
              <a:t>Capability procedure applies to  teachers/headteachers where performance evidence suggests serious concerns</a:t>
            </a:r>
          </a:p>
          <a:p>
            <a:pPr algn="l">
              <a:lnSpc>
                <a:spcPts val="4549"/>
              </a:lnSpc>
            </a:pPr>
          </a:p>
          <a:p>
            <a:pPr algn="l" marL="755644" indent="-377822" lvl="1">
              <a:lnSpc>
                <a:spcPts val="4549"/>
              </a:lnSpc>
              <a:buFont typeface="Arial"/>
              <a:buChar char="•"/>
            </a:pPr>
            <a:r>
              <a:rPr lang="en-US" sz="3499">
                <a:solidFill>
                  <a:srgbClr val="BCC249"/>
                </a:solidFill>
                <a:latin typeface="Helvetica World"/>
                <a:ea typeface="Helvetica World"/>
                <a:cs typeface="Helvetica World"/>
                <a:sym typeface="Helvetica World"/>
              </a:rPr>
              <a:t>Early identification of concerns will help to avoid the need for recourse to the Capability [Performance] Policy and in most cases an improvement may be achieved with support and attention</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040420"/>
            <a:ext cx="6043353" cy="353377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Capability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Formal stages of the process</a:t>
            </a:r>
          </a:p>
          <a:p>
            <a:pPr algn="l" marL="2374899" indent="-791633" lvl="2">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Stage 1</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8226947" y="721042"/>
            <a:ext cx="9469440" cy="7854315"/>
          </a:xfrm>
          <a:prstGeom prst="rect">
            <a:avLst/>
          </a:prstGeom>
        </p:spPr>
        <p:txBody>
          <a:bodyPr anchor="t" rtlCol="false" tIns="0" lIns="0" bIns="0" rIns="0">
            <a:spAutoFit/>
          </a:bodyPr>
          <a:lstStyle/>
          <a:p>
            <a:pPr algn="l">
              <a:lnSpc>
                <a:spcPts val="3899"/>
              </a:lnSpc>
            </a:pP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Provide any written evidence</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E</a:t>
            </a:r>
            <a:r>
              <a:rPr lang="en-US" sz="2999">
                <a:solidFill>
                  <a:srgbClr val="BCC249"/>
                </a:solidFill>
                <a:latin typeface="Helvetica World"/>
                <a:ea typeface="Helvetica World"/>
                <a:cs typeface="Helvetica World"/>
                <a:sym typeface="Helvetica World"/>
              </a:rPr>
              <a:t>stablish the facts</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E</a:t>
            </a:r>
            <a:r>
              <a:rPr lang="en-US" sz="2999">
                <a:solidFill>
                  <a:srgbClr val="BCC249"/>
                </a:solidFill>
                <a:latin typeface="Helvetica World"/>
                <a:ea typeface="Helvetica World"/>
                <a:cs typeface="Helvetica World"/>
                <a:sym typeface="Helvetica World"/>
              </a:rPr>
              <a:t>nables teacher or headteacher to  repond to concerns and provide further information</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Initial outcomes</a:t>
            </a:r>
          </a:p>
          <a:p>
            <a:pPr algn="l" marL="1295394" indent="-431798" lvl="2">
              <a:lnSpc>
                <a:spcPts val="3899"/>
              </a:lnSpc>
              <a:buFont typeface="Arial"/>
              <a:buChar char="⚬"/>
            </a:pPr>
            <a:r>
              <a:rPr lang="en-US" sz="2999">
                <a:solidFill>
                  <a:srgbClr val="BCC249"/>
                </a:solidFill>
                <a:latin typeface="Helvetica World"/>
                <a:ea typeface="Helvetica World"/>
                <a:cs typeface="Helvetica World"/>
                <a:sym typeface="Helvetica World"/>
              </a:rPr>
              <a:t>insufficient grounds for pursuing the capability issue and that it would be more appropriate to continue to address the remaining concerns through the appraisal process. In such cases, the capability procedure will come to an end. </a:t>
            </a:r>
          </a:p>
          <a:p>
            <a:pPr algn="l" marL="1295394" indent="-431798" lvl="2">
              <a:lnSpc>
                <a:spcPts val="3899"/>
              </a:lnSpc>
              <a:buFont typeface="Arial"/>
              <a:buChar char="⚬"/>
            </a:pPr>
            <a:r>
              <a:rPr lang="en-US" sz="2999">
                <a:solidFill>
                  <a:srgbClr val="BCC249"/>
                </a:solidFill>
                <a:latin typeface="Helvetica World"/>
                <a:ea typeface="Helvetica World"/>
                <a:cs typeface="Helvetica World"/>
                <a:sym typeface="Helvetica World"/>
              </a:rPr>
              <a:t>A</a:t>
            </a:r>
            <a:r>
              <a:rPr lang="en-US" sz="2999">
                <a:solidFill>
                  <a:srgbClr val="BCC249"/>
                </a:solidFill>
                <a:latin typeface="Helvetica World"/>
                <a:ea typeface="Helvetica World"/>
                <a:cs typeface="Helvetica World"/>
                <a:sym typeface="Helvetica World"/>
              </a:rPr>
              <a:t>djournment of the meeting for example if further investigation is needed, or  more time is needed in which to consider any additional information. </a:t>
            </a:r>
          </a:p>
          <a:p>
            <a:pPr algn="l">
              <a:lnSpc>
                <a:spcPts val="3899"/>
              </a:lnSpc>
            </a:pPr>
          </a:p>
          <a:p>
            <a:pPr algn="l">
              <a:lnSpc>
                <a:spcPts val="4679"/>
              </a:lnSpc>
            </a:pPr>
            <a:r>
              <a:rPr lang="en-US" sz="3599">
                <a:solidFill>
                  <a:srgbClr val="BCC249"/>
                </a:solidFill>
                <a:latin typeface="Helvetica World"/>
                <a:ea typeface="Helvetica World"/>
                <a:cs typeface="Helvetica World"/>
                <a:sym typeface="Helvetica World"/>
              </a:rPr>
              <a:t> </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040420"/>
            <a:ext cx="6043353" cy="353377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Capability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Formal stages of the process</a:t>
            </a:r>
          </a:p>
          <a:p>
            <a:pPr algn="l" marL="2374899" indent="-791633" lvl="2">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Stage 1</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789860" y="266117"/>
            <a:ext cx="9469440" cy="8340090"/>
          </a:xfrm>
          <a:prstGeom prst="rect">
            <a:avLst/>
          </a:prstGeom>
        </p:spPr>
        <p:txBody>
          <a:bodyPr anchor="t" rtlCol="false" tIns="0" lIns="0" bIns="0" rIns="0">
            <a:spAutoFit/>
          </a:bodyPr>
          <a:lstStyle/>
          <a:p>
            <a:pPr algn="l">
              <a:lnSpc>
                <a:spcPts val="3899"/>
              </a:lnSpc>
            </a:pP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I</a:t>
            </a:r>
            <a:r>
              <a:rPr lang="en-US" sz="2999">
                <a:solidFill>
                  <a:srgbClr val="BCC249"/>
                </a:solidFill>
                <a:latin typeface="Helvetica World"/>
                <a:ea typeface="Helvetica World"/>
                <a:cs typeface="Helvetica World"/>
                <a:sym typeface="Helvetica World"/>
              </a:rPr>
              <a:t>dentify the professional shortcomings</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G</a:t>
            </a:r>
            <a:r>
              <a:rPr lang="en-US" sz="2999">
                <a:solidFill>
                  <a:srgbClr val="BCC249"/>
                </a:solidFill>
                <a:latin typeface="Helvetica World"/>
                <a:ea typeface="Helvetica World"/>
                <a:cs typeface="Helvetica World"/>
                <a:sym typeface="Helvetica World"/>
              </a:rPr>
              <a:t>ive clear guidance on the improved standard of performance -setting of new objectives focused on the specific weaknesses that need to be addressed </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I</a:t>
            </a:r>
            <a:r>
              <a:rPr lang="en-US" sz="2999">
                <a:solidFill>
                  <a:srgbClr val="BCC249"/>
                </a:solidFill>
                <a:latin typeface="Helvetica World"/>
                <a:ea typeface="Helvetica World"/>
                <a:cs typeface="Helvetica World"/>
                <a:sym typeface="Helvetica World"/>
              </a:rPr>
              <a:t>dentify any success criteria that might be appropriate and the evidence required</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explain any support that will be available to help the teacher improve their performance; </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S</a:t>
            </a:r>
            <a:r>
              <a:rPr lang="en-US" sz="2999">
                <a:solidFill>
                  <a:srgbClr val="BCC249"/>
                </a:solidFill>
                <a:latin typeface="Helvetica World"/>
                <a:ea typeface="Helvetica World"/>
                <a:cs typeface="Helvetica World"/>
                <a:sym typeface="Helvetica World"/>
              </a:rPr>
              <a:t>et out the timetable for improvement and explain how performance will be monitored and reviewed. </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Consider issuing a formal warning to the teacher and indicate that failure to improve within the set period could lead to dismissal. In very serious cases, this warning could be a final written warning</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Monitoring and review period</a:t>
            </a:r>
          </a:p>
          <a:p>
            <a:pPr algn="l">
              <a:lnSpc>
                <a:spcPts val="4679"/>
              </a:lnSpc>
            </a:p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002320"/>
            <a:ext cx="6043353" cy="360997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Capability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Formal stages of the process</a:t>
            </a:r>
          </a:p>
          <a:p>
            <a:pPr algn="l" marL="2374899" indent="-791633" lvl="2">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Stage 2</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789860" y="266117"/>
            <a:ext cx="9469440" cy="7854315"/>
          </a:xfrm>
          <a:prstGeom prst="rect">
            <a:avLst/>
          </a:prstGeom>
        </p:spPr>
        <p:txBody>
          <a:bodyPr anchor="t" rtlCol="false" tIns="0" lIns="0" bIns="0" rIns="0">
            <a:spAutoFit/>
          </a:bodyPr>
          <a:lstStyle/>
          <a:p>
            <a:pPr algn="l">
              <a:lnSpc>
                <a:spcPts val="3899"/>
              </a:lnSpc>
            </a:pP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If improvement made capability procedure will cease and the appraisal process re- starts</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If</a:t>
            </a:r>
            <a:r>
              <a:rPr lang="en-US" sz="2999">
                <a:solidFill>
                  <a:srgbClr val="BCC249"/>
                </a:solidFill>
                <a:latin typeface="Helvetica World"/>
                <a:ea typeface="Helvetica World"/>
                <a:cs typeface="Helvetica World"/>
                <a:sym typeface="Helvetica World"/>
              </a:rPr>
              <a:t> some progress has been made and there is confidence that more is likely, it may be appropriate to extend the monitoring and review period.</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If no, or insufficient improvement has been made during the monitoring and review period, a final written warning will be issued and a final review period will be set in which to improve performance. </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Where a final warning is issued, the member of staff will be informed in writing that failure to achieve an acceptable standard of performance (within the set timescale), may result in dismissal </a:t>
            </a:r>
          </a:p>
          <a:p>
            <a:pPr algn="l">
              <a:lnSpc>
                <a:spcPts val="3899"/>
              </a:lnSpc>
            </a:pPr>
          </a:p>
          <a:p>
            <a:pPr algn="l">
              <a:lnSpc>
                <a:spcPts val="4679"/>
              </a:lnSpc>
            </a:pP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002320"/>
            <a:ext cx="6043353" cy="360997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Capability</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Formal stages of the process</a:t>
            </a:r>
          </a:p>
          <a:p>
            <a:pPr algn="l" marL="2374899" indent="-791633" lvl="2">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Stage 3</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825517" y="673458"/>
            <a:ext cx="9469440" cy="11153775"/>
          </a:xfrm>
          <a:prstGeom prst="rect">
            <a:avLst/>
          </a:prstGeom>
        </p:spPr>
        <p:txBody>
          <a:bodyPr anchor="t" rtlCol="false" tIns="0" lIns="0" bIns="0" rIns="0">
            <a:spAutoFit/>
          </a:bodyPr>
          <a:lstStyle/>
          <a:p>
            <a:pPr algn="l" marL="647697" indent="-323848" lvl="1">
              <a:lnSpc>
                <a:spcPts val="3899"/>
              </a:lnSpc>
              <a:buFont typeface="Arial"/>
              <a:buChar char="•"/>
            </a:pPr>
            <a:r>
              <a:rPr lang="en-US" sz="2999">
                <a:solidFill>
                  <a:srgbClr val="D9DE64"/>
                </a:solidFill>
                <a:latin typeface="Helvetica World"/>
                <a:ea typeface="Helvetica World"/>
                <a:cs typeface="Helvetica World"/>
                <a:sym typeface="Helvetica World"/>
              </a:rPr>
              <a:t>Decision meeting</a:t>
            </a:r>
          </a:p>
          <a:p>
            <a:pPr algn="l" marL="1295394" indent="-431798" lvl="2">
              <a:lnSpc>
                <a:spcPts val="3899"/>
              </a:lnSpc>
              <a:buFont typeface="Arial"/>
              <a:buChar char="⚬"/>
            </a:pPr>
            <a:r>
              <a:rPr lang="en-US" sz="2999">
                <a:solidFill>
                  <a:srgbClr val="D9DE64"/>
                </a:solidFill>
                <a:latin typeface="Helvetica World"/>
                <a:ea typeface="Helvetica World"/>
                <a:cs typeface="Helvetica World"/>
                <a:sym typeface="Helvetica World"/>
              </a:rPr>
              <a:t>If performance remains unsatisfactory, a decision, or recommendation to the Governing Body, will be made that the teacher should be dismissed or</a:t>
            </a:r>
          </a:p>
          <a:p>
            <a:pPr algn="l" marL="1295394" indent="-431798" lvl="2">
              <a:lnSpc>
                <a:spcPts val="3899"/>
              </a:lnSpc>
              <a:buFont typeface="Arial"/>
              <a:buChar char="⚬"/>
            </a:pPr>
            <a:r>
              <a:rPr lang="en-US" sz="2999">
                <a:solidFill>
                  <a:srgbClr val="D9DE64"/>
                </a:solidFill>
                <a:latin typeface="Helvetica World"/>
                <a:ea typeface="Helvetica World"/>
                <a:cs typeface="Helvetica World"/>
                <a:sym typeface="Helvetica World"/>
              </a:rPr>
              <a:t>t</a:t>
            </a:r>
            <a:r>
              <a:rPr lang="en-US" sz="2999">
                <a:solidFill>
                  <a:srgbClr val="D9DE64"/>
                </a:solidFill>
                <a:latin typeface="Helvetica World"/>
                <a:ea typeface="Helvetica World"/>
                <a:cs typeface="Helvetica World"/>
                <a:sym typeface="Helvetica World"/>
              </a:rPr>
              <a:t>he Decision Meeting will be before a Governors Committee consisting of at least three members of the School Governing Body</a:t>
            </a:r>
          </a:p>
          <a:p>
            <a:pPr algn="l" marL="1295394" indent="-431798" lvl="2">
              <a:lnSpc>
                <a:spcPts val="3899"/>
              </a:lnSpc>
              <a:buFont typeface="Arial"/>
              <a:buChar char="⚬"/>
            </a:pPr>
            <a:r>
              <a:rPr lang="en-US" sz="2999">
                <a:solidFill>
                  <a:srgbClr val="D9DE64"/>
                </a:solidFill>
                <a:latin typeface="Helvetica World"/>
                <a:ea typeface="Helvetica World"/>
                <a:cs typeface="Helvetica World"/>
                <a:sym typeface="Helvetica World"/>
              </a:rPr>
              <a:t>i</a:t>
            </a:r>
            <a:r>
              <a:rPr lang="en-US" sz="2999">
                <a:solidFill>
                  <a:srgbClr val="D9DE64"/>
                </a:solidFill>
                <a:latin typeface="Helvetica World"/>
                <a:ea typeface="Helvetica World"/>
                <a:cs typeface="Helvetica World"/>
                <a:sym typeface="Helvetica World"/>
              </a:rPr>
              <a:t>n the event of a decision to dismiss the Teacher, they will be informed as soon as possible of the reasons for the dismissal, the date on which the employment contract will end, the appropriate period of notice and their right of appeal</a:t>
            </a:r>
          </a:p>
          <a:p>
            <a:pPr algn="l" marL="647697" indent="-323848" lvl="1">
              <a:lnSpc>
                <a:spcPts val="3899"/>
              </a:lnSpc>
              <a:buFont typeface="Arial"/>
              <a:buChar char="•"/>
            </a:pPr>
            <a:r>
              <a:rPr lang="en-US" sz="2999">
                <a:solidFill>
                  <a:srgbClr val="D9DE64"/>
                </a:solidFill>
                <a:latin typeface="Helvetica World"/>
                <a:ea typeface="Helvetica World"/>
                <a:cs typeface="Helvetica World"/>
                <a:sym typeface="Helvetica World"/>
              </a:rPr>
              <a:t>Dismissal </a:t>
            </a:r>
          </a:p>
          <a:p>
            <a:pPr algn="l" marL="647697" indent="-323848" lvl="1">
              <a:lnSpc>
                <a:spcPts val="3899"/>
              </a:lnSpc>
              <a:buFont typeface="Arial"/>
              <a:buChar char="•"/>
            </a:pPr>
            <a:r>
              <a:rPr lang="en-US" sz="2999">
                <a:solidFill>
                  <a:srgbClr val="D9DE64"/>
                </a:solidFill>
                <a:latin typeface="Helvetica World"/>
                <a:ea typeface="Helvetica World"/>
                <a:cs typeface="Helvetica World"/>
                <a:sym typeface="Helvetica World"/>
              </a:rPr>
              <a:t>once the Governing Body has decided that the teacher should no longer work at the school, it will notify the Local Authority /Trust of its decision and the reasons for it.</a:t>
            </a:r>
          </a:p>
          <a:p>
            <a:pPr algn="l">
              <a:lnSpc>
                <a:spcPts val="3899"/>
              </a:lnSpc>
            </a:pPr>
          </a:p>
          <a:p>
            <a:pPr algn="l">
              <a:lnSpc>
                <a:spcPts val="3899"/>
              </a:lnSpc>
            </a:pPr>
          </a:p>
          <a:p>
            <a:pPr algn="l">
              <a:lnSpc>
                <a:spcPts val="3899"/>
              </a:lnSpc>
            </a:pPr>
          </a:p>
          <a:p>
            <a:pPr algn="l">
              <a:lnSpc>
                <a:spcPts val="3899"/>
              </a:lnSpc>
            </a:pPr>
          </a:p>
          <a:p>
            <a:pPr algn="l">
              <a:lnSpc>
                <a:spcPts val="3899"/>
              </a:lnSpc>
            </a:pP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907195"/>
            <a:ext cx="6043353" cy="180022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Absence Management</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825517" y="2115317"/>
            <a:ext cx="9469440" cy="5324475"/>
          </a:xfrm>
          <a:prstGeom prst="rect">
            <a:avLst/>
          </a:prstGeom>
        </p:spPr>
        <p:txBody>
          <a:bodyPr anchor="t" rtlCol="false" tIns="0" lIns="0" bIns="0" rIns="0">
            <a:spAutoFit/>
          </a:bodyPr>
          <a:lstStyle/>
          <a:p>
            <a:pPr algn="l">
              <a:lnSpc>
                <a:spcPts val="3899"/>
              </a:lnSpc>
            </a:pPr>
            <a:r>
              <a:rPr lang="en-US" sz="2999">
                <a:solidFill>
                  <a:srgbClr val="BCC249"/>
                </a:solidFill>
                <a:latin typeface="Helvetica World"/>
                <a:ea typeface="Helvetica World"/>
                <a:cs typeface="Helvetica World"/>
                <a:sym typeface="Helvetica World"/>
              </a:rPr>
              <a:t>When managing sickness absence, employers must bear in mind the provisions of the Equality Act 2010. This act makes it unlawful to discriminate against workers because of a mental or physical disability, or to fail to make reasonable adjustments to accommodate a worker with a disability. </a:t>
            </a:r>
          </a:p>
          <a:p>
            <a:pPr algn="l">
              <a:lnSpc>
                <a:spcPts val="3899"/>
              </a:lnSpc>
            </a:pPr>
          </a:p>
          <a:p>
            <a:pPr algn="l">
              <a:lnSpc>
                <a:spcPts val="3899"/>
              </a:lnSpc>
            </a:pPr>
            <a:r>
              <a:rPr lang="en-US" sz="2999">
                <a:solidFill>
                  <a:srgbClr val="BCC249"/>
                </a:solidFill>
                <a:latin typeface="Helvetica World"/>
                <a:ea typeface="Helvetica World"/>
                <a:cs typeface="Helvetica World"/>
                <a:sym typeface="Helvetica World"/>
              </a:rPr>
              <a:t>T</a:t>
            </a:r>
            <a:r>
              <a:rPr lang="en-US" sz="2999">
                <a:solidFill>
                  <a:srgbClr val="BCC249"/>
                </a:solidFill>
                <a:latin typeface="Helvetica World"/>
                <a:ea typeface="Helvetica World"/>
                <a:cs typeface="Helvetica World"/>
                <a:sym typeface="Helvetica World"/>
              </a:rPr>
              <a:t>he act makes it unlawful to discriminate against people with a protected characteristic. This covers age, race, gender, disability, religious belief, gender reassignment, </a:t>
            </a:r>
          </a:p>
          <a:p>
            <a:pPr algn="l">
              <a:lnSpc>
                <a:spcPts val="3899"/>
              </a:lnSpc>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002320"/>
            <a:ext cx="6043353" cy="360997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Absence Management</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Attendance hearing</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825517" y="261450"/>
            <a:ext cx="9469440" cy="9210675"/>
          </a:xfrm>
          <a:prstGeom prst="rect">
            <a:avLst/>
          </a:prstGeom>
        </p:spPr>
        <p:txBody>
          <a:bodyPr anchor="t" rtlCol="false" tIns="0" lIns="0" bIns="0" rIns="0">
            <a:spAutoFit/>
          </a:bodyPr>
          <a:lstStyle/>
          <a:p>
            <a:pPr algn="l">
              <a:lnSpc>
                <a:spcPts val="3899"/>
              </a:lnSpc>
            </a:pPr>
            <a:r>
              <a:rPr lang="en-US" sz="2999">
                <a:solidFill>
                  <a:srgbClr val="BCC249"/>
                </a:solidFill>
                <a:latin typeface="Helvetica World"/>
                <a:ea typeface="Helvetica World"/>
                <a:cs typeface="Helvetica World"/>
                <a:sym typeface="Helvetica World"/>
              </a:rPr>
              <a:t>The Final Stage of the Attendance Procedure is referral to the Attendance Hearing.</a:t>
            </a:r>
          </a:p>
          <a:p>
            <a:pPr algn="l">
              <a:lnSpc>
                <a:spcPts val="3899"/>
              </a:lnSpc>
            </a:pP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Purpose - decide upon a course of action up to and including dismissal.</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Attendance Hearing should be made up of a panel consisting of not less than three members of the Governing Board. However, where this is not possible the Attendance Hearing may comprise two members with agreement by all parties</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Employee will be informed i</a:t>
            </a:r>
            <a:r>
              <a:rPr lang="en-US" sz="2999">
                <a:solidFill>
                  <a:srgbClr val="BCC249"/>
                </a:solidFill>
                <a:latin typeface="Helvetica World"/>
                <a:ea typeface="Helvetica World"/>
                <a:cs typeface="Helvetica World"/>
                <a:sym typeface="Helvetica World"/>
              </a:rPr>
              <a:t>n writing hat a possible outcome of the hearing could be dismissal</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Inform the employee that they are entitled to be accompanied at the hearing by a fellow worker or a trade union representative No third party representatives are allowed.</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Include the procedure to be followed at the Hearing.</a:t>
            </a:r>
          </a:p>
          <a:p>
            <a:pPr algn="l">
              <a:lnSpc>
                <a:spcPts val="3899"/>
              </a:lnSpc>
            </a:pPr>
          </a:p>
          <a:p>
            <a:pPr algn="l">
              <a:lnSpc>
                <a:spcPts val="3899"/>
              </a:lnSpc>
            </a:pP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002320"/>
            <a:ext cx="6043353" cy="360997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Absence Management</a:t>
            </a:r>
          </a:p>
          <a:p>
            <a:pPr algn="l" marL="1187449" indent="-593725" lvl="1">
              <a:lnSpc>
                <a:spcPts val="6599"/>
              </a:lnSpc>
              <a:buFont typeface="Arial"/>
              <a:buChar char="•"/>
            </a:pPr>
            <a:r>
              <a:rPr lang="en-US" b="true" sz="5499">
                <a:solidFill>
                  <a:srgbClr val="8E3288"/>
                </a:solidFill>
                <a:latin typeface="Helvetica World Bold"/>
                <a:ea typeface="Helvetica World Bold"/>
                <a:cs typeface="Helvetica World Bold"/>
                <a:sym typeface="Helvetica World Bold"/>
              </a:rPr>
              <a:t>Procedure for hearing</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825517" y="1257300"/>
            <a:ext cx="9469440" cy="7753350"/>
          </a:xfrm>
          <a:prstGeom prst="rect">
            <a:avLst/>
          </a:prstGeom>
        </p:spPr>
        <p:txBody>
          <a:bodyPr anchor="t" rtlCol="false" tIns="0" lIns="0" bIns="0" rIns="0">
            <a:spAutoFit/>
          </a:bodyPr>
          <a:lstStyle/>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Management’s Opening Statement of Case.</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Questions of Management’s Opening Statement by the Employee and/or the Representative.</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Questions by the Panel and/or their Adviser to Management</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Employee’s Openi</a:t>
            </a:r>
            <a:r>
              <a:rPr lang="en-US" sz="2999">
                <a:solidFill>
                  <a:srgbClr val="BCC249"/>
                </a:solidFill>
                <a:latin typeface="Helvetica World"/>
                <a:ea typeface="Helvetica World"/>
                <a:cs typeface="Helvetica World"/>
                <a:sym typeface="Helvetica World"/>
              </a:rPr>
              <a:t>ng Statement of Case.</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Questions of the Employee’s Opening Statement by Management.</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Questions by the Panel and/or their Adviser to Employee.</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Summing Up by Management.</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Summing Up by the Employee or the Representative.</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Panel retires to deliberate.</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Decision given in writing within 5 working days. </a:t>
            </a:r>
          </a:p>
          <a:p>
            <a:pPr algn="l">
              <a:lnSpc>
                <a:spcPts val="3899"/>
              </a:lnSpc>
            </a:pP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907195"/>
            <a:ext cx="6043353" cy="180022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Effective Questioning</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825517" y="242400"/>
            <a:ext cx="9469440" cy="10615295"/>
          </a:xfrm>
          <a:prstGeom prst="rect">
            <a:avLst/>
          </a:prstGeom>
        </p:spPr>
        <p:txBody>
          <a:bodyPr anchor="t" rtlCol="false" tIns="0" lIns="0" bIns="0" rIns="0">
            <a:spAutoFit/>
          </a:bodyPr>
          <a:lstStyle/>
          <a:p>
            <a:pPr algn="l">
              <a:lnSpc>
                <a:spcPts val="4419"/>
              </a:lnSpc>
            </a:pPr>
          </a:p>
          <a:p>
            <a:pPr algn="l">
              <a:lnSpc>
                <a:spcPts val="3379"/>
              </a:lnSpc>
            </a:pPr>
            <a:r>
              <a:rPr lang="en-US" sz="2599">
                <a:solidFill>
                  <a:srgbClr val="BCC249"/>
                </a:solidFill>
                <a:latin typeface="Helvetica World"/>
                <a:ea typeface="Helvetica World"/>
                <a:cs typeface="Helvetica World"/>
                <a:sym typeface="Helvetica World"/>
              </a:rPr>
              <a:t>The line of questioning should be tailored to the specific allegations and issues of the matter.   </a:t>
            </a:r>
          </a:p>
          <a:p>
            <a:pPr algn="l">
              <a:lnSpc>
                <a:spcPts val="3379"/>
              </a:lnSpc>
            </a:pPr>
          </a:p>
          <a:p>
            <a:pPr algn="l">
              <a:lnSpc>
                <a:spcPts val="3379"/>
              </a:lnSpc>
            </a:pPr>
            <a:r>
              <a:rPr lang="en-US" sz="2599">
                <a:solidFill>
                  <a:srgbClr val="BCC249"/>
                </a:solidFill>
                <a:latin typeface="Helvetica World"/>
                <a:ea typeface="Helvetica World"/>
                <a:cs typeface="Helvetica World"/>
                <a:sym typeface="Helvetica World"/>
              </a:rPr>
              <a:t>C</a:t>
            </a:r>
            <a:r>
              <a:rPr lang="en-US" sz="2599">
                <a:solidFill>
                  <a:srgbClr val="BCC249"/>
                </a:solidFill>
                <a:latin typeface="Helvetica World"/>
                <a:ea typeface="Helvetica World"/>
                <a:cs typeface="Helvetica World"/>
                <a:sym typeface="Helvetica World"/>
              </a:rPr>
              <a:t>ommonly asked questions which can help to shape your meeting preparation</a:t>
            </a:r>
          </a:p>
          <a:p>
            <a:pPr algn="l" marL="561339" indent="-280669" lvl="1">
              <a:lnSpc>
                <a:spcPts val="3379"/>
              </a:lnSpc>
              <a:buFont typeface="Arial"/>
              <a:buChar char="•"/>
            </a:pPr>
            <a:r>
              <a:rPr lang="en-US" sz="2599">
                <a:solidFill>
                  <a:srgbClr val="BCC249"/>
                </a:solidFill>
                <a:latin typeface="Helvetica World"/>
                <a:ea typeface="Helvetica World"/>
                <a:cs typeface="Helvetica World"/>
                <a:sym typeface="Helvetica World"/>
              </a:rPr>
              <a:t>Confirmation of employee understanding</a:t>
            </a:r>
          </a:p>
          <a:p>
            <a:pPr algn="l" marL="1122678" indent="-374226" lvl="2">
              <a:lnSpc>
                <a:spcPts val="3379"/>
              </a:lnSpc>
              <a:buFont typeface="Arial"/>
              <a:buChar char="⚬"/>
            </a:pPr>
            <a:r>
              <a:rPr lang="en-US" sz="2599">
                <a:solidFill>
                  <a:srgbClr val="BCC249"/>
                </a:solidFill>
                <a:latin typeface="Helvetica World"/>
                <a:ea typeface="Helvetica World"/>
                <a:cs typeface="Helvetica World"/>
                <a:sym typeface="Helvetica World"/>
              </a:rPr>
              <a:t>seek confirmation that the employee understands why they are at the meeting and the possible consequences they face, and that they have been provided with all required information </a:t>
            </a:r>
          </a:p>
          <a:p>
            <a:pPr algn="l" marL="561339" indent="-280669" lvl="1">
              <a:lnSpc>
                <a:spcPts val="3379"/>
              </a:lnSpc>
              <a:buFont typeface="Arial"/>
              <a:buChar char="•"/>
            </a:pPr>
            <a:r>
              <a:rPr lang="en-US" sz="2599">
                <a:solidFill>
                  <a:srgbClr val="BCC249"/>
                </a:solidFill>
                <a:latin typeface="Helvetica World"/>
                <a:ea typeface="Helvetica World"/>
                <a:cs typeface="Helvetica World"/>
                <a:sym typeface="Helvetica World"/>
              </a:rPr>
              <a:t> Questions could include:</a:t>
            </a:r>
          </a:p>
          <a:p>
            <a:pPr algn="l" marL="1079499" indent="-359833" lvl="2">
              <a:lnSpc>
                <a:spcPts val="3249"/>
              </a:lnSpc>
              <a:buFont typeface="Arial"/>
              <a:buChar char="⚬"/>
            </a:pPr>
            <a:r>
              <a:rPr lang="en-US" sz="2499">
                <a:solidFill>
                  <a:srgbClr val="BCC249"/>
                </a:solidFill>
                <a:latin typeface="Helvetica World"/>
                <a:ea typeface="Helvetica World"/>
                <a:cs typeface="Helvetica World"/>
                <a:sym typeface="Helvetica World"/>
              </a:rPr>
              <a:t>Can you confirm you have received details in writing of the allegations against you?</a:t>
            </a:r>
          </a:p>
          <a:p>
            <a:pPr algn="l" marL="1122678" indent="-374226" lvl="2">
              <a:lnSpc>
                <a:spcPts val="3379"/>
              </a:lnSpc>
              <a:buFont typeface="Arial"/>
              <a:buChar char="⚬"/>
            </a:pPr>
            <a:r>
              <a:rPr lang="en-US" sz="2599">
                <a:solidFill>
                  <a:srgbClr val="BCC249"/>
                </a:solidFill>
                <a:latin typeface="Helvetica World"/>
                <a:ea typeface="Helvetica World"/>
                <a:cs typeface="Helvetica World"/>
                <a:sym typeface="Helvetica World"/>
              </a:rPr>
              <a:t>Do you understand the nature of the allegations being made against you?</a:t>
            </a:r>
          </a:p>
          <a:p>
            <a:pPr algn="l" marL="1122678" indent="-374226" lvl="2">
              <a:lnSpc>
                <a:spcPts val="3379"/>
              </a:lnSpc>
              <a:buFont typeface="Arial"/>
              <a:buChar char="⚬"/>
            </a:pPr>
            <a:r>
              <a:rPr lang="en-US" sz="2599">
                <a:solidFill>
                  <a:srgbClr val="BCC249"/>
                </a:solidFill>
                <a:latin typeface="Helvetica World"/>
                <a:ea typeface="Helvetica World"/>
                <a:cs typeface="Helvetica World"/>
                <a:sym typeface="Helvetica World"/>
              </a:rPr>
              <a:t>Are you aware that the behaviour connected with the investigation is unacceptable?</a:t>
            </a:r>
          </a:p>
          <a:p>
            <a:pPr algn="l" marL="1122678" indent="-374226" lvl="2">
              <a:lnSpc>
                <a:spcPts val="3379"/>
              </a:lnSpc>
              <a:buFont typeface="Arial"/>
              <a:buChar char="⚬"/>
            </a:pPr>
            <a:r>
              <a:rPr lang="en-US" sz="2599">
                <a:solidFill>
                  <a:srgbClr val="BCC249"/>
                </a:solidFill>
                <a:latin typeface="Helvetica World"/>
                <a:ea typeface="Helvetica World"/>
                <a:cs typeface="Helvetica World"/>
                <a:sym typeface="Helvetica World"/>
              </a:rPr>
              <a:t>Can you confirm they have been given access to the organisation’s disciplinary procedure?</a:t>
            </a:r>
          </a:p>
          <a:p>
            <a:pPr algn="l" marL="1122678" indent="-374226" lvl="2">
              <a:lnSpc>
                <a:spcPts val="3379"/>
              </a:lnSpc>
              <a:buFont typeface="Arial"/>
              <a:buChar char="⚬"/>
            </a:pPr>
            <a:r>
              <a:rPr lang="en-US" sz="2599">
                <a:solidFill>
                  <a:srgbClr val="BCC249"/>
                </a:solidFill>
                <a:latin typeface="Helvetica World"/>
                <a:ea typeface="Helvetica World"/>
                <a:cs typeface="Helvetica World"/>
                <a:sym typeface="Helvetica World"/>
              </a:rPr>
              <a:t>Do you</a:t>
            </a:r>
            <a:r>
              <a:rPr lang="en-US" sz="2599">
                <a:solidFill>
                  <a:srgbClr val="BCC249"/>
                </a:solidFill>
                <a:latin typeface="Helvetica World"/>
                <a:ea typeface="Helvetica World"/>
                <a:cs typeface="Helvetica World"/>
                <a:sym typeface="Helvetica World"/>
              </a:rPr>
              <a:t> understand the possible consequences?</a:t>
            </a:r>
          </a:p>
          <a:p>
            <a:pPr algn="l" marL="1122678" indent="-374226" lvl="2">
              <a:lnSpc>
                <a:spcPts val="3379"/>
              </a:lnSpc>
              <a:buFont typeface="Arial"/>
              <a:buChar char="⚬"/>
            </a:pPr>
            <a:r>
              <a:rPr lang="en-US" sz="2599">
                <a:solidFill>
                  <a:srgbClr val="BCC249"/>
                </a:solidFill>
                <a:latin typeface="Helvetica World"/>
                <a:ea typeface="Helvetica World"/>
                <a:cs typeface="Helvetica World"/>
                <a:sym typeface="Helvetica World"/>
              </a:rPr>
              <a:t>What happened? Who was present?</a:t>
            </a:r>
          </a:p>
          <a:p>
            <a:pPr algn="l">
              <a:lnSpc>
                <a:spcPts val="4419"/>
              </a:lnSpc>
            </a:pPr>
          </a:p>
          <a:p>
            <a:pPr algn="l">
              <a:lnSpc>
                <a:spcPts val="4419"/>
              </a:lnSpc>
            </a:pP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907195"/>
            <a:ext cx="6043353" cy="180022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Effective Questioning</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825517" y="494856"/>
            <a:ext cx="9469440" cy="9298305"/>
          </a:xfrm>
          <a:prstGeom prst="rect">
            <a:avLst/>
          </a:prstGeom>
        </p:spPr>
        <p:txBody>
          <a:bodyPr anchor="t" rtlCol="false" tIns="0" lIns="0" bIns="0" rIns="0">
            <a:spAutoFit/>
          </a:bodyPr>
          <a:lstStyle/>
          <a:p>
            <a:pPr algn="l">
              <a:lnSpc>
                <a:spcPts val="3509"/>
              </a:lnSpc>
            </a:pPr>
          </a:p>
          <a:p>
            <a:pPr algn="l" marL="582928" indent="-291464" lvl="1">
              <a:lnSpc>
                <a:spcPts val="3509"/>
              </a:lnSpc>
              <a:buFont typeface="Arial"/>
              <a:buChar char="•"/>
            </a:pPr>
            <a:r>
              <a:rPr lang="en-US" sz="2699">
                <a:solidFill>
                  <a:srgbClr val="BCC249"/>
                </a:solidFill>
                <a:latin typeface="Helvetica World"/>
                <a:ea typeface="Helvetica World"/>
                <a:cs typeface="Helvetica World"/>
                <a:sym typeface="Helvetica World"/>
              </a:rPr>
              <a:t>The specific questioning will depend on the nature of the issue, such as whether the issue relates to a grievance from another employee, the employee’s conduct or performance or if there is alleged gross misconduct.</a:t>
            </a:r>
          </a:p>
          <a:p>
            <a:pPr algn="l" marL="582928" indent="-291464" lvl="1">
              <a:lnSpc>
                <a:spcPts val="3509"/>
              </a:lnSpc>
              <a:buFont typeface="Arial"/>
              <a:buChar char="•"/>
            </a:pPr>
            <a:r>
              <a:rPr lang="en-US" sz="2699">
                <a:solidFill>
                  <a:srgbClr val="BCC249"/>
                </a:solidFill>
                <a:latin typeface="Helvetica World"/>
                <a:ea typeface="Helvetica World"/>
                <a:cs typeface="Helvetica World"/>
                <a:sym typeface="Helvetica World"/>
              </a:rPr>
              <a:t>Are there mitigating circumstances to take into account, for instance, tiredness or ill health?</a:t>
            </a:r>
          </a:p>
          <a:p>
            <a:pPr algn="l" marL="582928" indent="-291464" lvl="1">
              <a:lnSpc>
                <a:spcPts val="3509"/>
              </a:lnSpc>
              <a:buFont typeface="Arial"/>
              <a:buChar char="•"/>
            </a:pPr>
            <a:r>
              <a:rPr lang="en-US" sz="2699">
                <a:solidFill>
                  <a:srgbClr val="BCC249"/>
                </a:solidFill>
                <a:latin typeface="Helvetica World"/>
                <a:ea typeface="Helvetica World"/>
                <a:cs typeface="Helvetica World"/>
                <a:sym typeface="Helvetica World"/>
              </a:rPr>
              <a:t>Responding to evidence</a:t>
            </a:r>
          </a:p>
          <a:p>
            <a:pPr algn="l" marL="1165857" indent="-388619" lvl="2">
              <a:lnSpc>
                <a:spcPts val="3509"/>
              </a:lnSpc>
              <a:buFont typeface="Arial"/>
              <a:buChar char="⚬"/>
            </a:pPr>
            <a:r>
              <a:rPr lang="en-US" sz="2699">
                <a:solidFill>
                  <a:srgbClr val="BCC249"/>
                </a:solidFill>
                <a:latin typeface="Helvetica World"/>
                <a:ea typeface="Helvetica World"/>
                <a:cs typeface="Helvetica World"/>
                <a:sym typeface="Helvetica World"/>
              </a:rPr>
              <a:t>The employee should be given the opportunity to explain or comment on the evidence being relied on.</a:t>
            </a:r>
          </a:p>
          <a:p>
            <a:pPr algn="l" marL="582928" indent="-291464" lvl="1">
              <a:lnSpc>
                <a:spcPts val="3509"/>
              </a:lnSpc>
              <a:buFont typeface="Arial"/>
              <a:buChar char="•"/>
            </a:pPr>
            <a:r>
              <a:rPr lang="en-US" sz="2699">
                <a:solidFill>
                  <a:srgbClr val="BCC249"/>
                </a:solidFill>
                <a:latin typeface="Helvetica World"/>
                <a:ea typeface="Helvetica World"/>
                <a:cs typeface="Helvetica World"/>
                <a:sym typeface="Helvetica World"/>
              </a:rPr>
              <a:t>Closing</a:t>
            </a:r>
          </a:p>
          <a:p>
            <a:pPr algn="l" marL="1165857" indent="-388619" lvl="2">
              <a:lnSpc>
                <a:spcPts val="3509"/>
              </a:lnSpc>
              <a:buFont typeface="Arial"/>
              <a:buChar char="⚬"/>
            </a:pPr>
            <a:r>
              <a:rPr lang="en-US" sz="2699">
                <a:solidFill>
                  <a:srgbClr val="BCC249"/>
                </a:solidFill>
                <a:latin typeface="Helvetica World"/>
                <a:ea typeface="Helvetica World"/>
                <a:cs typeface="Helvetica World"/>
                <a:sym typeface="Helvetica World"/>
              </a:rPr>
              <a:t>the employee should be asked if there is anything more they would like to add or ask.</a:t>
            </a:r>
          </a:p>
          <a:p>
            <a:pPr algn="l" marL="1165857" indent="-388619" lvl="2">
              <a:lnSpc>
                <a:spcPts val="3509"/>
              </a:lnSpc>
              <a:buFont typeface="Arial"/>
              <a:buChar char="⚬"/>
            </a:pPr>
            <a:r>
              <a:rPr lang="en-US" sz="2699">
                <a:solidFill>
                  <a:srgbClr val="BCC249"/>
                </a:solidFill>
                <a:latin typeface="Helvetica World"/>
                <a:ea typeface="Helvetica World"/>
                <a:cs typeface="Helvetica World"/>
                <a:sym typeface="Helvetica World"/>
              </a:rPr>
              <a:t>the employee should be allowed to look at the meeting notes and sign and date the document as a true reflection of the discussion. A copy of this record should then be forwarded to the employee. This can prove invaluable in the event of any subsequent allegations that the hearing was conducted unfairly.</a:t>
            </a:r>
          </a:p>
          <a:p>
            <a:pPr algn="l">
              <a:lnSpc>
                <a:spcPts val="3899"/>
              </a:lnSpc>
            </a:pPr>
          </a:p>
          <a:p>
            <a:pPr algn="l">
              <a:lnSpc>
                <a:spcPts val="3899"/>
              </a:lnSpc>
            </a:pP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4359633"/>
            <a:ext cx="6043353" cy="895350"/>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Right to Appeal</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8217422" y="85725"/>
            <a:ext cx="9469440" cy="10182225"/>
          </a:xfrm>
          <a:prstGeom prst="rect">
            <a:avLst/>
          </a:prstGeom>
        </p:spPr>
        <p:txBody>
          <a:bodyPr anchor="t" rtlCol="false" tIns="0" lIns="0" bIns="0" rIns="0">
            <a:spAutoFit/>
          </a:bodyPr>
          <a:lstStyle/>
          <a:p>
            <a:pPr algn="l">
              <a:lnSpc>
                <a:spcPts val="3899"/>
              </a:lnSpc>
            </a:pP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S</a:t>
            </a:r>
            <a:r>
              <a:rPr lang="en-US" sz="2999">
                <a:solidFill>
                  <a:srgbClr val="BCC249"/>
                </a:solidFill>
                <a:latin typeface="Helvetica World"/>
                <a:ea typeface="Helvetica World"/>
                <a:cs typeface="Helvetica World"/>
                <a:sym typeface="Helvetica World"/>
              </a:rPr>
              <a:t>ubmitted in writing or by email to the Chair of the Hearing within five working days of receiving written (or email) notification of the outcome of ao the hearing. The written appeal must detail, concisely, the grounds for any appeal.</a:t>
            </a:r>
          </a:p>
          <a:p>
            <a:pPr algn="l">
              <a:lnSpc>
                <a:spcPts val="3899"/>
              </a:lnSpc>
            </a:pP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All appeals will be heard by a panel of governors who have not previously been involved in the case.</a:t>
            </a:r>
          </a:p>
          <a:p>
            <a:pPr algn="l">
              <a:lnSpc>
                <a:spcPts val="3899"/>
              </a:lnSpc>
            </a:pPr>
            <a:r>
              <a:rPr lang="en-US" sz="2999">
                <a:solidFill>
                  <a:srgbClr val="BCC249"/>
                </a:solidFill>
                <a:latin typeface="Helvetica World"/>
                <a:ea typeface="Helvetica World"/>
                <a:cs typeface="Helvetica World"/>
                <a:sym typeface="Helvetica World"/>
              </a:rPr>
              <a:t>  </a:t>
            </a:r>
          </a:p>
          <a:p>
            <a:pPr algn="l" marL="647697" indent="-323848" lvl="1">
              <a:lnSpc>
                <a:spcPts val="3899"/>
              </a:lnSpc>
              <a:buFont typeface="Arial"/>
              <a:buChar char="•"/>
            </a:pPr>
            <a:r>
              <a:rPr lang="en-US" sz="2999">
                <a:solidFill>
                  <a:srgbClr val="BCC249"/>
                </a:solidFill>
                <a:latin typeface="Helvetica World"/>
                <a:ea typeface="Helvetica World"/>
                <a:cs typeface="Helvetica World"/>
                <a:sym typeface="Helvetica World"/>
              </a:rPr>
              <a:t>Appeals will be heard, normally, within 20 working days of receipt of the written appeal. Where this is not possible the Employee will be advised of this in writing or by email. The procedure to be followed at the appeal hearing will be sent to the employee in advance of the meeting.</a:t>
            </a:r>
          </a:p>
          <a:p>
            <a:pPr algn="l">
              <a:lnSpc>
                <a:spcPts val="3899"/>
              </a:lnSpc>
            </a:pPr>
          </a:p>
          <a:p>
            <a:pPr algn="l">
              <a:lnSpc>
                <a:spcPts val="3899"/>
              </a:lnSpc>
            </a:pPr>
          </a:p>
          <a:p>
            <a:pPr algn="l">
              <a:lnSpc>
                <a:spcPts val="3899"/>
              </a:lnSpc>
            </a:pPr>
          </a:p>
          <a:p>
            <a:pPr algn="l">
              <a:lnSpc>
                <a:spcPts val="3899"/>
              </a:lnSpc>
            </a:pPr>
          </a:p>
          <a:p>
            <a:pPr algn="l">
              <a:lnSpc>
                <a:spcPts val="3899"/>
              </a:lnSpc>
            </a:pP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41803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4359633"/>
            <a:ext cx="6043353" cy="895350"/>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Right to Appeal</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825517" y="241061"/>
            <a:ext cx="9469440" cy="11421745"/>
          </a:xfrm>
          <a:prstGeom prst="rect">
            <a:avLst/>
          </a:prstGeom>
        </p:spPr>
        <p:txBody>
          <a:bodyPr anchor="t" rtlCol="false" tIns="0" lIns="0" bIns="0" rIns="0">
            <a:spAutoFit/>
          </a:bodyPr>
          <a:lstStyle/>
          <a:p>
            <a:pPr algn="l">
              <a:lnSpc>
                <a:spcPts val="3769"/>
              </a:lnSpc>
            </a:pPr>
          </a:p>
          <a:p>
            <a:pPr algn="l" marL="626107" indent="-313054" lvl="1">
              <a:lnSpc>
                <a:spcPts val="3769"/>
              </a:lnSpc>
              <a:buFont typeface="Arial"/>
              <a:buChar char="•"/>
            </a:pPr>
            <a:r>
              <a:rPr lang="en-US" sz="2899">
                <a:solidFill>
                  <a:srgbClr val="BCC249"/>
                </a:solidFill>
                <a:latin typeface="Helvetica World"/>
                <a:ea typeface="Helvetica World"/>
                <a:cs typeface="Helvetica World"/>
                <a:sym typeface="Helvetica World"/>
              </a:rPr>
              <a:t>The Appeal will be by way of a review, only, of the issues raised in the written appeal. The Local Academy Council members hearing the appeal will consider whether the original decision was reasonable, taking account of any new information not available at the time of the original decision.</a:t>
            </a:r>
          </a:p>
          <a:p>
            <a:pPr algn="l">
              <a:lnSpc>
                <a:spcPts val="3769"/>
              </a:lnSpc>
            </a:pPr>
          </a:p>
          <a:p>
            <a:pPr algn="l" marL="626107" indent="-313054" lvl="1">
              <a:lnSpc>
                <a:spcPts val="3769"/>
              </a:lnSpc>
              <a:buFont typeface="Arial"/>
              <a:buChar char="•"/>
            </a:pPr>
            <a:r>
              <a:rPr lang="en-US" sz="2899">
                <a:solidFill>
                  <a:srgbClr val="BCC249"/>
                </a:solidFill>
                <a:latin typeface="Helvetica World"/>
                <a:ea typeface="Helvetica World"/>
                <a:cs typeface="Helvetica World"/>
                <a:sym typeface="Helvetica World"/>
              </a:rPr>
              <a:t> The original decision may be set aside (ie. Overturned) or not.</a:t>
            </a:r>
          </a:p>
          <a:p>
            <a:pPr algn="l">
              <a:lnSpc>
                <a:spcPts val="3769"/>
              </a:lnSpc>
            </a:pPr>
          </a:p>
          <a:p>
            <a:pPr algn="l" marL="626107" indent="-313054" lvl="1">
              <a:lnSpc>
                <a:spcPts val="3769"/>
              </a:lnSpc>
              <a:buFont typeface="Arial"/>
              <a:buChar char="•"/>
            </a:pPr>
            <a:r>
              <a:rPr lang="en-US" sz="2899">
                <a:solidFill>
                  <a:srgbClr val="BCC249"/>
                </a:solidFill>
                <a:latin typeface="Helvetica World"/>
                <a:ea typeface="Helvetica World"/>
                <a:cs typeface="Helvetica World"/>
                <a:sym typeface="Helvetica World"/>
              </a:rPr>
              <a:t>The employee will be notified in writing of the outcome of the Appeal within five working days of the appeal being heard.</a:t>
            </a:r>
          </a:p>
          <a:p>
            <a:pPr algn="l">
              <a:lnSpc>
                <a:spcPts val="3769"/>
              </a:lnSpc>
            </a:pPr>
          </a:p>
          <a:p>
            <a:pPr algn="l" marL="626107" indent="-313054" lvl="1">
              <a:lnSpc>
                <a:spcPts val="3769"/>
              </a:lnSpc>
              <a:buFont typeface="Arial"/>
              <a:buChar char="•"/>
            </a:pPr>
            <a:r>
              <a:rPr lang="en-US" sz="2899">
                <a:solidFill>
                  <a:srgbClr val="BCC249"/>
                </a:solidFill>
                <a:latin typeface="Helvetica World"/>
                <a:ea typeface="Helvetica World"/>
                <a:cs typeface="Helvetica World"/>
                <a:sym typeface="Helvetica World"/>
              </a:rPr>
              <a:t>There is no further internal right of appeal against a decision of the Appeals' Panel.</a:t>
            </a:r>
          </a:p>
          <a:p>
            <a:pPr algn="l">
              <a:lnSpc>
                <a:spcPts val="3769"/>
              </a:lnSpc>
            </a:pPr>
          </a:p>
          <a:p>
            <a:pPr algn="l" marL="626107" indent="-313054" lvl="1">
              <a:lnSpc>
                <a:spcPts val="3769"/>
              </a:lnSpc>
              <a:buFont typeface="Arial"/>
              <a:buChar char="•"/>
            </a:pPr>
            <a:r>
              <a:rPr lang="en-US" sz="2899">
                <a:solidFill>
                  <a:srgbClr val="BCC249"/>
                </a:solidFill>
                <a:latin typeface="Helvetica World"/>
                <a:ea typeface="Helvetica World"/>
                <a:cs typeface="Helvetica World"/>
                <a:sym typeface="Helvetica World"/>
              </a:rPr>
              <a:t>In the event of an appeal being upheld and the person being reinstated, pay will be appropriately backdated.</a:t>
            </a:r>
          </a:p>
          <a:p>
            <a:pPr algn="l">
              <a:lnSpc>
                <a:spcPts val="3769"/>
              </a:lnSpc>
            </a:pPr>
          </a:p>
          <a:p>
            <a:pPr algn="l">
              <a:lnSpc>
                <a:spcPts val="3769"/>
              </a:lnSpc>
            </a:pPr>
          </a:p>
          <a:p>
            <a:pPr algn="l">
              <a:lnSpc>
                <a:spcPts val="3769"/>
              </a:lnSpc>
            </a:pPr>
          </a:p>
          <a:p>
            <a:pPr algn="l">
              <a:lnSpc>
                <a:spcPts val="3769"/>
              </a:lnSpc>
            </a:pP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176687"/>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398981" y="953881"/>
            <a:ext cx="11476515" cy="8284916"/>
          </a:xfrm>
          <a:custGeom>
            <a:avLst/>
            <a:gdLst/>
            <a:ahLst/>
            <a:cxnLst/>
            <a:rect r="r" b="b" t="t" l="l"/>
            <a:pathLst>
              <a:path h="8284916" w="11476515">
                <a:moveTo>
                  <a:pt x="0" y="0"/>
                </a:moveTo>
                <a:lnTo>
                  <a:pt x="11476514" y="0"/>
                </a:lnTo>
                <a:lnTo>
                  <a:pt x="11476514" y="8284916"/>
                </a:lnTo>
                <a:lnTo>
                  <a:pt x="0" y="8284916"/>
                </a:lnTo>
                <a:lnTo>
                  <a:pt x="0" y="0"/>
                </a:lnTo>
                <a:close/>
              </a:path>
            </a:pathLst>
          </a:custGeom>
          <a:blipFill>
            <a:blip r:embed="rId2">
              <a:extLst>
                <a:ext uri="{96DAC541-7B7A-43D3-8B79-37D633B846F1}">
                  <asvg:svgBlip xmlns:asvg="http://schemas.microsoft.com/office/drawing/2016/SVG/main" r:embed="rId3"/>
                </a:ext>
              </a:extLst>
            </a:blip>
            <a:stretch>
              <a:fillRect l="-31094" t="-248" r="0" b="-648"/>
            </a:stretch>
          </a:blipFill>
        </p:spPr>
      </p:sp>
      <p:sp>
        <p:nvSpPr>
          <p:cNvPr name="Freeform 3" id="3"/>
          <p:cNvSpPr/>
          <p:nvPr/>
        </p:nvSpPr>
        <p:spPr>
          <a:xfrm flipH="false" flipV="false" rot="0">
            <a:off x="16301913" y="8285289"/>
            <a:ext cx="1986087" cy="1946022"/>
          </a:xfrm>
          <a:custGeom>
            <a:avLst/>
            <a:gdLst/>
            <a:ahLst/>
            <a:cxnLst/>
            <a:rect r="r" b="b" t="t" l="l"/>
            <a:pathLst>
              <a:path h="1946022" w="1986087">
                <a:moveTo>
                  <a:pt x="0" y="0"/>
                </a:moveTo>
                <a:lnTo>
                  <a:pt x="1986087" y="0"/>
                </a:lnTo>
                <a:lnTo>
                  <a:pt x="1986087" y="1946022"/>
                </a:lnTo>
                <a:lnTo>
                  <a:pt x="0" y="1946022"/>
                </a:lnTo>
                <a:lnTo>
                  <a:pt x="0" y="0"/>
                </a:lnTo>
                <a:close/>
              </a:path>
            </a:pathLst>
          </a:custGeom>
          <a:blipFill>
            <a:blip r:embed="rId4"/>
            <a:stretch>
              <a:fillRect l="0" t="0" r="0" b="0"/>
            </a:stretch>
          </a:blipFill>
        </p:spPr>
      </p:sp>
      <p:sp>
        <p:nvSpPr>
          <p:cNvPr name="TextBox 4" id="4"/>
          <p:cNvSpPr txBox="true"/>
          <p:nvPr/>
        </p:nvSpPr>
        <p:spPr>
          <a:xfrm rot="0">
            <a:off x="698403" y="3907195"/>
            <a:ext cx="6043353" cy="1800225"/>
          </a:xfrm>
          <a:prstGeom prst="rect">
            <a:avLst/>
          </a:prstGeom>
        </p:spPr>
        <p:txBody>
          <a:bodyPr anchor="t" rtlCol="false" tIns="0" lIns="0" bIns="0" rIns="0">
            <a:spAutoFit/>
          </a:bodyPr>
          <a:lstStyle/>
          <a:p>
            <a:pPr algn="l">
              <a:lnSpc>
                <a:spcPts val="6599"/>
              </a:lnSpc>
            </a:pPr>
            <a:r>
              <a:rPr lang="en-US" sz="5499" b="true">
                <a:solidFill>
                  <a:srgbClr val="8E3288"/>
                </a:solidFill>
                <a:latin typeface="Helvetica World Bold"/>
                <a:ea typeface="Helvetica World Bold"/>
                <a:cs typeface="Helvetica World Bold"/>
                <a:sym typeface="Helvetica World Bold"/>
              </a:rPr>
              <a:t>Role of the Union Rep</a:t>
            </a:r>
          </a:p>
        </p:txBody>
      </p:sp>
      <p:sp>
        <p:nvSpPr>
          <p:cNvPr name="TextBox 5" id="5"/>
          <p:cNvSpPr txBox="true"/>
          <p:nvPr/>
        </p:nvSpPr>
        <p:spPr>
          <a:xfrm rot="0">
            <a:off x="8459550" y="7896992"/>
            <a:ext cx="5243646" cy="617220"/>
          </a:xfrm>
          <a:prstGeom prst="rect">
            <a:avLst/>
          </a:prstGeom>
        </p:spPr>
        <p:txBody>
          <a:bodyPr anchor="t" rtlCol="false" tIns="0" lIns="0" bIns="0" rIns="0">
            <a:spAutoFit/>
          </a:bodyPr>
          <a:lstStyle/>
          <a:p>
            <a:pPr algn="l">
              <a:lnSpc>
                <a:spcPts val="5069"/>
              </a:lnSpc>
            </a:pPr>
          </a:p>
        </p:txBody>
      </p:sp>
      <p:sp>
        <p:nvSpPr>
          <p:cNvPr name="TextBox 6" id="6"/>
          <p:cNvSpPr txBox="true"/>
          <p:nvPr/>
        </p:nvSpPr>
        <p:spPr>
          <a:xfrm rot="0">
            <a:off x="8217422" y="7723862"/>
            <a:ext cx="5243646" cy="617220"/>
          </a:xfrm>
          <a:prstGeom prst="rect">
            <a:avLst/>
          </a:prstGeom>
        </p:spPr>
        <p:txBody>
          <a:bodyPr anchor="t" rtlCol="false" tIns="0" lIns="0" bIns="0" rIns="0">
            <a:spAutoFit/>
          </a:bodyPr>
          <a:lstStyle/>
          <a:p>
            <a:pPr algn="l">
              <a:lnSpc>
                <a:spcPts val="5069"/>
              </a:lnSpc>
            </a:pPr>
          </a:p>
        </p:txBody>
      </p:sp>
      <p:sp>
        <p:nvSpPr>
          <p:cNvPr name="TextBox 7" id="7"/>
          <p:cNvSpPr txBox="true"/>
          <p:nvPr/>
        </p:nvSpPr>
        <p:spPr>
          <a:xfrm rot="0">
            <a:off x="7825517" y="365351"/>
            <a:ext cx="9469440" cy="8564245"/>
          </a:xfrm>
          <a:prstGeom prst="rect">
            <a:avLst/>
          </a:prstGeom>
        </p:spPr>
        <p:txBody>
          <a:bodyPr anchor="t" rtlCol="false" tIns="0" lIns="0" bIns="0" rIns="0">
            <a:spAutoFit/>
          </a:bodyPr>
          <a:lstStyle/>
          <a:p>
            <a:pPr algn="l" marL="626107" indent="-313054" lvl="1">
              <a:lnSpc>
                <a:spcPts val="3769"/>
              </a:lnSpc>
              <a:buFont typeface="Arial"/>
              <a:buChar char="•"/>
            </a:pPr>
            <a:r>
              <a:rPr lang="en-US" sz="2899">
                <a:solidFill>
                  <a:srgbClr val="BCC249"/>
                </a:solidFill>
                <a:latin typeface="Helvetica World"/>
                <a:ea typeface="Helvetica World"/>
                <a:cs typeface="Helvetica World"/>
                <a:sym typeface="Helvetica World"/>
              </a:rPr>
              <a:t>Read through all of the evidence</a:t>
            </a:r>
          </a:p>
          <a:p>
            <a:pPr algn="l" marL="626107" indent="-313054" lvl="1">
              <a:lnSpc>
                <a:spcPts val="3769"/>
              </a:lnSpc>
              <a:buFont typeface="Arial"/>
              <a:buChar char="•"/>
            </a:pPr>
            <a:r>
              <a:rPr lang="en-US" sz="2899">
                <a:solidFill>
                  <a:srgbClr val="BCC249"/>
                </a:solidFill>
                <a:latin typeface="Helvetica World"/>
                <a:ea typeface="Helvetica World"/>
                <a:cs typeface="Helvetica World"/>
                <a:sym typeface="Helvetica World"/>
              </a:rPr>
              <a:t>Consider questions which may be asked  to be asked in the hearing (which will  Note the answers you want to give. 3. Decide if you want to make a statement at the start of the hearing and write it in advance</a:t>
            </a:r>
          </a:p>
          <a:p>
            <a:pPr algn="l" marL="626107" indent="-313054" lvl="1">
              <a:lnSpc>
                <a:spcPts val="3769"/>
              </a:lnSpc>
              <a:buFont typeface="Arial"/>
              <a:buChar char="•"/>
            </a:pPr>
            <a:r>
              <a:rPr lang="en-US" sz="2899">
                <a:solidFill>
                  <a:srgbClr val="BCC249"/>
                </a:solidFill>
                <a:latin typeface="Helvetica World"/>
                <a:ea typeface="Helvetica World"/>
                <a:cs typeface="Helvetica World"/>
                <a:sym typeface="Helvetica World"/>
              </a:rPr>
              <a:t>List the points the employee wants to raise and discuss</a:t>
            </a:r>
          </a:p>
          <a:p>
            <a:pPr algn="l" marL="626107" indent="-313054" lvl="1">
              <a:lnSpc>
                <a:spcPts val="3769"/>
              </a:lnSpc>
              <a:buFont typeface="Arial"/>
              <a:buChar char="•"/>
            </a:pPr>
            <a:r>
              <a:rPr lang="en-US" sz="2899">
                <a:solidFill>
                  <a:srgbClr val="BCC249"/>
                </a:solidFill>
                <a:latin typeface="Helvetica World"/>
                <a:ea typeface="Helvetica World"/>
                <a:cs typeface="Helvetica World"/>
                <a:sym typeface="Helvetica World"/>
              </a:rPr>
              <a:t>Help with a chronology of events</a:t>
            </a:r>
          </a:p>
          <a:p>
            <a:pPr algn="l" marL="626107" indent="-313054" lvl="1">
              <a:lnSpc>
                <a:spcPts val="3769"/>
              </a:lnSpc>
              <a:buFont typeface="Arial"/>
              <a:buChar char="•"/>
            </a:pPr>
            <a:r>
              <a:rPr lang="en-US" sz="2899">
                <a:solidFill>
                  <a:srgbClr val="BCC249"/>
                </a:solidFill>
                <a:latin typeface="Helvetica World"/>
                <a:ea typeface="Helvetica World"/>
                <a:cs typeface="Helvetica World"/>
                <a:sym typeface="Helvetica World"/>
              </a:rPr>
              <a:t>review evidence bundle and consider if anything else needs to be added</a:t>
            </a:r>
          </a:p>
          <a:p>
            <a:pPr algn="l" marL="626107" indent="-313054" lvl="1">
              <a:lnSpc>
                <a:spcPts val="3769"/>
              </a:lnSpc>
              <a:buFont typeface="Arial"/>
              <a:buChar char="•"/>
            </a:pPr>
            <a:r>
              <a:rPr lang="en-US" sz="2899">
                <a:solidFill>
                  <a:srgbClr val="BCC249"/>
                </a:solidFill>
                <a:latin typeface="Helvetica World"/>
                <a:ea typeface="Helvetica World"/>
                <a:cs typeface="Helvetica World"/>
                <a:sym typeface="Helvetica World"/>
              </a:rPr>
              <a:t>Consider whether there are any other witnesses the employee would like to be questioned at the hearing - they will advise that that witnesses are only helpful at disciplinary hearings if it is known what they are going to say. </a:t>
            </a:r>
          </a:p>
          <a:p>
            <a:pPr algn="l" marL="626107" indent="-313054" lvl="1">
              <a:lnSpc>
                <a:spcPts val="3769"/>
              </a:lnSpc>
              <a:buFont typeface="Arial"/>
              <a:buChar char="•"/>
            </a:pPr>
            <a:r>
              <a:rPr lang="en-US" sz="2899">
                <a:solidFill>
                  <a:srgbClr val="BCC249"/>
                </a:solidFill>
                <a:latin typeface="Helvetica World"/>
                <a:ea typeface="Helvetica World"/>
                <a:cs typeface="Helvetica World"/>
                <a:sym typeface="Helvetica World"/>
              </a:rPr>
              <a:t>Open and honest relationship - not holding any information back</a:t>
            </a:r>
          </a:p>
          <a:p>
            <a:pPr algn="l" marL="626107" indent="-313054" lvl="1">
              <a:lnSpc>
                <a:spcPts val="3769"/>
              </a:lnSpc>
              <a:buFont typeface="Arial"/>
              <a:buChar char="•"/>
            </a:pPr>
            <a:r>
              <a:rPr lang="en-US" sz="2899">
                <a:solidFill>
                  <a:srgbClr val="BCC249"/>
                </a:solidFill>
                <a:latin typeface="Helvetica World"/>
                <a:ea typeface="Helvetica World"/>
                <a:cs typeface="Helvetica World"/>
                <a:sym typeface="Helvetica World"/>
              </a:rPr>
              <a:t>Mediation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DAGipANJWTM</dc:identifier>
  <dcterms:modified xsi:type="dcterms:W3CDTF">2011-08-01T06:04:30Z</dcterms:modified>
  <cp:revision>1</cp:revision>
  <dc:title>Liverpool governors Forum - Panel Hearing Training Tuesday March 24th 2025</dc:title>
</cp:coreProperties>
</file>