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  <p:sldMasterId id="2147483702" r:id="rId2"/>
  </p:sldMasterIdLst>
  <p:notesMasterIdLst>
    <p:notesMasterId r:id="rId14"/>
  </p:notesMasterIdLst>
  <p:handoutMasterIdLst>
    <p:handoutMasterId r:id="rId15"/>
  </p:handoutMasterIdLst>
  <p:sldIdLst>
    <p:sldId id="286" r:id="rId3"/>
    <p:sldId id="310" r:id="rId4"/>
    <p:sldId id="313" r:id="rId5"/>
    <p:sldId id="315" r:id="rId6"/>
    <p:sldId id="312" r:id="rId7"/>
    <p:sldId id="316" r:id="rId8"/>
    <p:sldId id="317" r:id="rId9"/>
    <p:sldId id="311" r:id="rId10"/>
    <p:sldId id="388" r:id="rId11"/>
    <p:sldId id="318" r:id="rId12"/>
    <p:sldId id="389" r:id="rId13"/>
  </p:sldIdLst>
  <p:sldSz cx="12192000" cy="6858000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282"/>
    <a:srgbClr val="0000FF"/>
    <a:srgbClr val="58277E"/>
    <a:srgbClr val="263469"/>
    <a:srgbClr val="E4D9FF"/>
    <a:srgbClr val="E6E6E6"/>
    <a:srgbClr val="CCCCFF"/>
    <a:srgbClr val="FEFACD"/>
    <a:srgbClr val="FDFDFF"/>
    <a:srgbClr val="FDF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86433" autoAdjust="0"/>
  </p:normalViewPr>
  <p:slideViewPr>
    <p:cSldViewPr snapToGrid="0" snapToObjects="1">
      <p:cViewPr varScale="1">
        <p:scale>
          <a:sx n="114" d="100"/>
          <a:sy n="114" d="100"/>
        </p:scale>
        <p:origin x="712" y="64"/>
      </p:cViewPr>
      <p:guideLst/>
    </p:cSldViewPr>
  </p:slideViewPr>
  <p:outlineViewPr>
    <p:cViewPr>
      <p:scale>
        <a:sx n="33" d="100"/>
        <a:sy n="33" d="100"/>
      </p:scale>
      <p:origin x="0" y="-220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13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E1D883-4C01-4185-BCF0-3EC7D6E6A1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558" cy="502834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A766A6-8CC9-4006-BE0B-6268113C70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7" y="1"/>
            <a:ext cx="2985558" cy="502834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FC9E3B-D024-44E5-8898-5B892467E2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551180" y="9519054"/>
            <a:ext cx="4323701" cy="30239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GB" sz="1000" dirty="0">
                <a:solidFill>
                  <a:schemeClr val="bg1">
                    <a:lumMod val="85000"/>
                  </a:schemeClr>
                </a:solidFill>
              </a:rPr>
              <a:t>© SIL 25 June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27D75C-EEA8-4796-BB6F-F82382D8BD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977240" y="9519053"/>
            <a:ext cx="453193" cy="30239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AD7AFD7-41C9-4DBF-8FEC-DA9186FA57FF}" type="slidenum">
              <a:rPr lang="en-GB" sz="1000">
                <a:solidFill>
                  <a:schemeClr val="bg1">
                    <a:lumMod val="85000"/>
                  </a:schemeClr>
                </a:solidFill>
              </a:rPr>
              <a:t>‹#›</a:t>
            </a:fld>
            <a:endParaRPr lang="en-GB" sz="11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515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558" cy="502834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1"/>
            <a:ext cx="2985558" cy="502834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B02E260-AD2F-7541-A0B8-0021E2084C79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9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3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3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5F6A183-1907-0D49-B3FC-59C36C54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76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>
              <a:solidFill>
                <a:srgbClr val="26346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F6A183-1907-0D49-B3FC-59C36C54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98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69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6E1C6-7418-F072-CBA1-AC427614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1213F6B-50CC-A073-741E-1442714E76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BA3702C-11E2-323A-2B1B-32ED1E1AF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AF65361-E30E-2633-35DA-FDAF5E54FE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420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071DE-1552-4696-A5E9-D728FB877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BCBF5E22-F526-25D7-CA77-D915C2463A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A035E82-EAE5-10BE-DDE6-6AE99AACBC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74D2AC5-E1F7-BF55-3EA9-E4FA2DEA24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11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F603A-133B-4D03-ABC9-E93AE71B3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39D6B47F-867E-FAC6-4AF3-49B0F7EC6F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3852C54-649D-2941-D9C3-A362D8A196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7ADA0601-E32E-7B2F-B10C-4050615CA4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887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2499E-1B3D-99EA-73D4-01B9A26D7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6C6D9F5-EF8B-C587-7443-F9D2D2E2B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21094680-13DF-102F-17DA-8556AFDE1F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02BC561C-7578-0118-6BEE-A374531AF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87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3EEA3-5873-8F3A-C3FA-A154D76FC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1C7B9F6-A446-E9A8-E7FA-3A7C6829AA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5C678969-9F7E-AD13-55C5-507D6CBAA3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4172B49B-27D0-B0E9-4F3B-EFF0ABC2D4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33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EA900-32A5-D316-BC89-863DECD01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C3314485-6B3E-5006-82E9-BAE22FF23F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C71FD19-4413-E84E-7CFC-E392975818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4AA1EDEA-BBEC-3DC3-6F63-082F45AB5B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40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002060"/>
                </a:solidFill>
                <a:latin typeface="Abadi Extra Light" panose="020B0204020104020204" pitchFamily="34" charset="0"/>
              </a:rPr>
              <a:t>Ensure you turn off the content collection feature built into tools such as </a:t>
            </a:r>
            <a:r>
              <a:rPr lang="en-US" sz="1200" err="1">
                <a:solidFill>
                  <a:srgbClr val="002060"/>
                </a:solidFill>
                <a:latin typeface="Abadi Extra Light" panose="020B0204020104020204" pitchFamily="34" charset="0"/>
              </a:rPr>
              <a:t>ChatGPT</a:t>
            </a:r>
            <a:r>
              <a:rPr lang="en-US" sz="1200">
                <a:solidFill>
                  <a:srgbClr val="002060"/>
                </a:solidFill>
                <a:latin typeface="Abadi Extra Light" panose="020B0204020104020204" pitchFamily="34" charset="0"/>
              </a:rPr>
              <a:t>. </a:t>
            </a:r>
            <a:r>
              <a:rPr lang="en-US" altLang="es-MX" sz="1200">
                <a:solidFill>
                  <a:srgbClr val="E74C3C"/>
                </a:solidFill>
                <a:latin typeface="Open Sans"/>
              </a:rPr>
              <a:t>How to stop </a:t>
            </a:r>
            <a:r>
              <a:rPr lang="en-US" altLang="es-MX" sz="1200" err="1">
                <a:solidFill>
                  <a:srgbClr val="E74C3C"/>
                </a:solidFill>
                <a:latin typeface="Open Sans"/>
              </a:rPr>
              <a:t>ChatGPT</a:t>
            </a:r>
            <a:r>
              <a:rPr lang="en-US" altLang="es-MX" sz="1200">
                <a:solidFill>
                  <a:srgbClr val="E74C3C"/>
                </a:solidFill>
                <a:latin typeface="Open Sans"/>
              </a:rPr>
              <a:t> learning from the data you enter</a:t>
            </a:r>
            <a:r>
              <a:rPr lang="en-US" altLang="es-MX" sz="1200">
                <a:solidFill>
                  <a:srgbClr val="24235C"/>
                </a:solidFill>
                <a:latin typeface="Abadi Extra Light" panose="020B0204020104020204" pitchFamily="34" charset="0"/>
              </a:rPr>
              <a:t> </a:t>
            </a:r>
            <a:endParaRPr lang="en-US" sz="1200">
              <a:solidFill>
                <a:srgbClr val="002060"/>
              </a:solidFill>
              <a:latin typeface="Abadi Extra Light" panose="020B0204020104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69301B-4FC0-E247-9CEB-ABCC86801A6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570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BE1BC-4F3B-868C-9BB2-8AEB3496D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6983E559-D106-FEDF-A364-7CF0EC8080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DEFB550-FEFA-988E-DFA2-873DF77603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8193D19-0ED3-D68F-BDF2-78B8E07A2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264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2B626-6C43-469C-7216-26E7D6E8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ECC1927E-D4E2-13F3-39C7-390CCD3ADA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2429" indent="-322204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529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14077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34302" indent="-258435" defTabSz="971647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17608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00914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4220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526" indent="-258435" defTabSz="97164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510CA-B816-4FB7-98FA-F51F60AF72DE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6C18D76-9364-8C82-382F-A612D8A890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1138" y="819150"/>
            <a:ext cx="7253288" cy="4081463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38149693-EAFD-96F0-7F11-F8924480D8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535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ky, lake, outdoor, water&#10;&#10;Description automatically generated">
            <a:extLst>
              <a:ext uri="{FF2B5EF4-FFF2-40B4-BE49-F238E27FC236}">
                <a16:creationId xmlns:a16="http://schemas.microsoft.com/office/drawing/2014/main" id="{42350144-C7CE-B047-91DA-461F04DCE1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785"/>
            <a:ext cx="4673600" cy="3479800"/>
          </a:xfrm>
          <a:prstGeom prst="rect">
            <a:avLst/>
          </a:prstGeom>
        </p:spPr>
      </p:pic>
      <p:pic>
        <p:nvPicPr>
          <p:cNvPr id="7" name="Picture 6" descr="A blue and white brush stroke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8DC7ABEF-AB11-5B41-82D4-3CEA23C4D2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9100" y="3327400"/>
            <a:ext cx="5422900" cy="35306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49866-71DF-EE48-8777-F32A4B81A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91500" y="6356350"/>
            <a:ext cx="1892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badi Extra Light" panose="020B02040201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C4356-F71C-CC45-B1ED-595470298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6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badi Extra Light" panose="020B0204020104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C76172-0594-614E-BEF1-39329668BFF9}"/>
              </a:ext>
            </a:extLst>
          </p:cNvPr>
          <p:cNvSpPr txBox="1"/>
          <p:nvPr userDrawn="1"/>
        </p:nvSpPr>
        <p:spPr>
          <a:xfrm>
            <a:off x="742121" y="6489838"/>
            <a:ext cx="18519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© School Improvement Liverpool 2023</a:t>
            </a:r>
          </a:p>
        </p:txBody>
      </p:sp>
      <p:sp>
        <p:nvSpPr>
          <p:cNvPr id="19" name="灯片编号占位符 5">
            <a:extLst>
              <a:ext uri="{FF2B5EF4-FFF2-40B4-BE49-F238E27FC236}">
                <a16:creationId xmlns:a16="http://schemas.microsoft.com/office/drawing/2014/main" id="{190C284E-DF28-1349-B57D-4DFB16BB0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badi Extra Light" panose="020B0204020104020204" pitchFamily="34" charset="0"/>
              </a:defRPr>
            </a:lvl1pPr>
          </a:lstStyle>
          <a:p>
            <a:fld id="{FF7A4A5A-5C6D-4E6F-81A3-06DF189A7A6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25C1E-D510-4843-8C60-8AC9370D6F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2111" y="365126"/>
            <a:ext cx="9671689" cy="780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latin typeface="Abadi Extra Light" panose="020B0204020104020204" pitchFamily="34" charset="0"/>
              </a:defRPr>
            </a:lvl1pPr>
          </a:lstStyle>
          <a:p>
            <a:r>
              <a:rPr lang="en-US" altLang="es-MX" sz="4400" dirty="0">
                <a:solidFill>
                  <a:srgbClr val="24235C"/>
                </a:solidFill>
                <a:latin typeface="+mn-lt"/>
                <a:ea typeface="+mn-ea"/>
              </a:rPr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71FAE-99D9-374F-80D4-01BE2BEAF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="0" i="0">
                <a:latin typeface="Abadi Extra Light" panose="020B0204020104020204" pitchFamily="34" charset="0"/>
              </a:defRPr>
            </a:lvl1pPr>
            <a:lvl2pPr>
              <a:defRPr b="0" i="0">
                <a:latin typeface="Abadi Extra Light" panose="020B0204020104020204" pitchFamily="34" charset="0"/>
              </a:defRPr>
            </a:lvl2pPr>
            <a:lvl3pPr>
              <a:defRPr b="0" i="0">
                <a:latin typeface="Abadi Extra Light" panose="020B0204020104020204" pitchFamily="34" charset="0"/>
              </a:defRPr>
            </a:lvl3pPr>
            <a:lvl4pPr>
              <a:defRPr b="0" i="0">
                <a:latin typeface="Abadi Extra Light" panose="020B0204020104020204" pitchFamily="34" charset="0"/>
              </a:defRPr>
            </a:lvl4pPr>
            <a:lvl5pPr>
              <a:defRPr b="0" i="0">
                <a:latin typeface="Abadi Extra Light" panose="020B02040201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6128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91500" y="6356350"/>
            <a:ext cx="18923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862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4300" y="6356350"/>
            <a:ext cx="1079500" cy="365125"/>
          </a:xfrm>
          <a:prstGeom prst="rect">
            <a:avLst/>
          </a:prstGeom>
        </p:spPr>
        <p:txBody>
          <a:bodyPr/>
          <a:lstStyle/>
          <a:p>
            <a:fld id="{75101837-3DF0-EB44-BFD7-0B46624623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91500" y="6356350"/>
            <a:ext cx="18923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862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4300" y="6356350"/>
            <a:ext cx="1079500" cy="365125"/>
          </a:xfrm>
          <a:prstGeom prst="rect">
            <a:avLst/>
          </a:prstGeom>
        </p:spPr>
        <p:txBody>
          <a:bodyPr/>
          <a:lstStyle/>
          <a:p>
            <a:fld id="{75101837-3DF0-EB44-BFD7-0B46624623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91500" y="6356350"/>
            <a:ext cx="18923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862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4300" y="6356350"/>
            <a:ext cx="1079500" cy="365125"/>
          </a:xfrm>
          <a:prstGeom prst="rect">
            <a:avLst/>
          </a:prstGeom>
        </p:spPr>
        <p:txBody>
          <a:bodyPr/>
          <a:lstStyle/>
          <a:p>
            <a:fld id="{75101837-3DF0-EB44-BFD7-0B46624623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91500" y="6356350"/>
            <a:ext cx="18923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8862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4300" y="6356350"/>
            <a:ext cx="1079500" cy="365125"/>
          </a:xfrm>
          <a:prstGeom prst="rect">
            <a:avLst/>
          </a:prstGeom>
        </p:spPr>
        <p:txBody>
          <a:bodyPr/>
          <a:lstStyle/>
          <a:p>
            <a:fld id="{75101837-3DF0-EB44-BFD7-0B46624623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91500" y="6356350"/>
            <a:ext cx="18923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862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4300" y="6356350"/>
            <a:ext cx="1079500" cy="365125"/>
          </a:xfrm>
          <a:prstGeom prst="rect">
            <a:avLst/>
          </a:prstGeom>
        </p:spPr>
        <p:txBody>
          <a:bodyPr/>
          <a:lstStyle/>
          <a:p>
            <a:fld id="{75101837-3DF0-EB44-BFD7-0B46624623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91500" y="6356350"/>
            <a:ext cx="18923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862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4300" y="6356350"/>
            <a:ext cx="1079500" cy="365125"/>
          </a:xfrm>
          <a:prstGeom prst="rect">
            <a:avLst/>
          </a:prstGeom>
        </p:spPr>
        <p:txBody>
          <a:bodyPr/>
          <a:lstStyle/>
          <a:p>
            <a:fld id="{75101837-3DF0-EB44-BFD7-0B46624623C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103D147-14C6-C744-A24F-DA7CA00A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38263-8EFE-7541-E916-B2FF17E97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90F593-FFBB-54B5-D561-FC4CB59D5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32CC6-EFD3-8CEA-778F-A55A1618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0E242-701B-7334-CCD0-E61A3AD4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BB8E8-AB38-1FAF-C405-8427BC651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72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48EC8-14C4-5E60-C607-20FC391A0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0328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24853-8E3B-C235-B7AC-7B50A5D87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74CDF-30A8-EC49-3840-51D8937F22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F69B1-0E94-1AC6-BE31-174E18FA3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BD53D-4330-F224-4C1F-EEF015CD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402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F3183-B0B7-03EE-27B1-B1FC882F8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35DEF-8516-42CB-2182-975D6CD06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52DCE-B0BD-B11E-0276-4BA4C0D45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9D76A-6A22-852A-A84F-4EE16DAA2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1A7F5-E5EB-1C30-5F36-2857CA76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64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3E744-D4E7-DB19-8F50-0153F250C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74FDD-D39A-E3B3-80BB-47E262E415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7B8BF-A3BD-8DB8-56DF-991D0DC18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26EE1-D564-F218-D22F-C1763E7424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BC8A81-17FC-1B42-97D7-7BDC16D2B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0FF52-C876-774D-8EBC-B489242D0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60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6C921-41CC-469F-16E2-ED99F2DA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7E1A2-275D-9334-D4D2-7B0E1645F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D46A8-9D7E-3EA9-4DE1-BA2996C18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54609-3764-4153-CEB2-7A58EA795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B0A24-964F-AD6A-80D4-A5DD03F501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3BC1A1-F1E9-CB6C-34AA-29BC5BD6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D8B2E5-4C2F-2C7E-0782-55E1CAEAA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37E2A2-3978-7EC2-068A-627C98D54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740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515C-C603-0A8F-22BA-5F9C557E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668583-3217-90CB-287C-E72C4493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D4689-9EE0-9DBE-D255-9327D6E6C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AADB6-31EE-5A23-1AD9-07C1DD941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574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183692-7204-29C2-4C78-55C748780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989DDB-3F6B-F5F5-9B5B-D68B76398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EF61A-1B2B-855B-38B9-D83BC4CDF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63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5152-FF1E-ECBA-4BC8-C7F8D679A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5BD38-1087-9E40-D1F9-4E1CC31BD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6E15F-B58A-749C-6782-D58FB83C2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01918-61E3-8216-D6E8-DCEB1532A1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7C9A9-AC15-D41C-8315-373DD9077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30ECC-554A-927A-1F45-0B9DCD741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375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9596-CF46-13D1-62C4-B6A4E14E1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5EF6D4-B888-A01A-8B70-289C2E88D7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C4581-0DD3-C284-2DD5-E3AEA7279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62E77-A98A-903A-17A2-ED87D794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435BBA-5A3F-7548-5C1A-85FB7BCF7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CA294-FC20-85D1-82C4-C0035D76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564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1ACA-94C5-B440-AD5E-85DC04F25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F0815-8533-43BE-694A-232D271B3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BDFDE-C509-2820-ABBC-53379E603D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66C84-3159-CBAB-B663-FB3314CF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B9D0F-7E75-1587-08DF-E618F3E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208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1CE069-E091-76D4-CFAD-A14FB90242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FFAAD3-3D0F-5B0C-69FB-8D7C2D07B7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6D5AB-2CAD-BE8F-1798-84DAF2E0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E8598-7AC2-F1AF-0053-FFFF8D58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337B2-EDF3-3CCD-C4DE-8715AE2D9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10F75B-E9C6-44A5-A297-E5EEFC152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996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23">
            <a:extLst>
              <a:ext uri="{FF2B5EF4-FFF2-40B4-BE49-F238E27FC236}">
                <a16:creationId xmlns:a16="http://schemas.microsoft.com/office/drawing/2014/main" id="{89D33CC5-F344-A446-8374-E9F1F1E9F4B5}"/>
              </a:ext>
            </a:extLst>
          </p:cNvPr>
          <p:cNvSpPr/>
          <p:nvPr userDrawn="1"/>
        </p:nvSpPr>
        <p:spPr>
          <a:xfrm>
            <a:off x="0" y="-121920"/>
            <a:ext cx="12192000" cy="6979920"/>
          </a:xfrm>
          <a:prstGeom prst="rect">
            <a:avLst/>
          </a:prstGeom>
          <a:solidFill>
            <a:srgbClr val="E4D9FF">
              <a:alpha val="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33849AF-9C67-334A-98AF-22A97236CF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29472" y="2980929"/>
            <a:ext cx="3074227" cy="3074227"/>
          </a:xfrm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AD2FE6-FB97-2344-B0F2-41F0678E697B}"/>
              </a:ext>
            </a:extLst>
          </p:cNvPr>
          <p:cNvSpPr/>
          <p:nvPr userDrawn="1"/>
        </p:nvSpPr>
        <p:spPr>
          <a:xfrm rot="16200000">
            <a:off x="-1390303" y="1390305"/>
            <a:ext cx="3429000" cy="648393"/>
          </a:xfrm>
          <a:prstGeom prst="rect">
            <a:avLst/>
          </a:prstGeom>
          <a:solidFill>
            <a:srgbClr val="E4D9FF"/>
          </a:solidFill>
          <a:ln>
            <a:solidFill>
              <a:srgbClr val="E4D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907608-3511-CD4D-9429-CF32EDD766EE}"/>
              </a:ext>
            </a:extLst>
          </p:cNvPr>
          <p:cNvSpPr/>
          <p:nvPr userDrawn="1"/>
        </p:nvSpPr>
        <p:spPr>
          <a:xfrm rot="16200000">
            <a:off x="-1390303" y="4819303"/>
            <a:ext cx="3429000" cy="648393"/>
          </a:xfrm>
          <a:prstGeom prst="rect">
            <a:avLst/>
          </a:prstGeom>
          <a:solidFill>
            <a:srgbClr val="978BC2"/>
          </a:solidFill>
          <a:ln>
            <a:solidFill>
              <a:srgbClr val="978B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56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0290" y="23319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picture containing sky, lake, outdoor, water&#10;&#10;Description automatically generated">
            <a:extLst>
              <a:ext uri="{FF2B5EF4-FFF2-40B4-BE49-F238E27FC236}">
                <a16:creationId xmlns:a16="http://schemas.microsoft.com/office/drawing/2014/main" id="{EEFF88D7-7A46-0489-D62B-D546E79FB32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785"/>
            <a:ext cx="4673600" cy="3479800"/>
          </a:xfrm>
          <a:prstGeom prst="rect">
            <a:avLst/>
          </a:prstGeom>
        </p:spPr>
      </p:pic>
      <p:pic>
        <p:nvPicPr>
          <p:cNvPr id="10" name="Picture 9" descr="A blue and white brush stroke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4684F10-1C48-C7BE-40AB-A92F38056E5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9100" y="3327400"/>
            <a:ext cx="54229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5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95" r:id="rId2"/>
    <p:sldLayoutId id="2147483696" r:id="rId3"/>
    <p:sldLayoutId id="2147483698" r:id="rId4"/>
    <p:sldLayoutId id="2147483699" r:id="rId5"/>
    <p:sldLayoutId id="2147483700" r:id="rId6"/>
    <p:sldLayoutId id="2147483701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263469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600" kern="1200">
          <a:solidFill>
            <a:srgbClr val="26346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rgbClr val="26346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rgbClr val="26346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rgbClr val="26346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rgbClr val="26346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F37BCA-B8B9-83AC-ADA2-84E6E6639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3520"/>
            <a:ext cx="9220200" cy="668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AB7CB-9937-B396-AB05-725E1240F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664708" cy="4478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A picture containing circle, graphics, screenshot, font&#10;&#10;Description automatically generated">
            <a:extLst>
              <a:ext uri="{FF2B5EF4-FFF2-40B4-BE49-F238E27FC236}">
                <a16:creationId xmlns:a16="http://schemas.microsoft.com/office/drawing/2014/main" id="{42C13AF1-F27C-C524-CB8A-2673D4C061B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1831" y="297374"/>
            <a:ext cx="1181077" cy="1181077"/>
          </a:xfrm>
          <a:prstGeom prst="rect">
            <a:avLst/>
          </a:prstGeom>
        </p:spPr>
      </p:pic>
      <p:pic>
        <p:nvPicPr>
          <p:cNvPr id="8" name="Picture 7" descr="A picture containing sky, lake, outdoor, water&#10;&#10;Description automatically generated">
            <a:extLst>
              <a:ext uri="{FF2B5EF4-FFF2-40B4-BE49-F238E27FC236}">
                <a16:creationId xmlns:a16="http://schemas.microsoft.com/office/drawing/2014/main" id="{42B1A2C5-286D-0EFD-6C99-A5728661C29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80576" cy="683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6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70FB9E8-FA3A-BE40-B41C-58389EA9E802}"/>
              </a:ext>
            </a:extLst>
          </p:cNvPr>
          <p:cNvSpPr txBox="1">
            <a:spLocks/>
          </p:cNvSpPr>
          <p:nvPr/>
        </p:nvSpPr>
        <p:spPr>
          <a:xfrm>
            <a:off x="0" y="2916228"/>
            <a:ext cx="12192000" cy="90615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263469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303282"/>
                </a:solidFill>
              </a:rPr>
              <a:t>Governors Making Use of Artificial Intelligence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82620AB-3540-FF41-95B4-942D7F09846F}"/>
              </a:ext>
            </a:extLst>
          </p:cNvPr>
          <p:cNvSpPr txBox="1">
            <a:spLocks/>
          </p:cNvSpPr>
          <p:nvPr/>
        </p:nvSpPr>
        <p:spPr>
          <a:xfrm>
            <a:off x="0" y="5233353"/>
            <a:ext cx="12192000" cy="611877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600" kern="1200">
                <a:solidFill>
                  <a:srgbClr val="26346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26346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26346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26346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26346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303282"/>
                </a:solidFill>
              </a:rPr>
              <a:t>Dave Cadwallader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400" b="1" dirty="0">
                <a:solidFill>
                  <a:srgbClr val="303282"/>
                </a:solidFill>
              </a:rPr>
              <a:t>School Governance Lead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4EFD68-B96A-54F9-D84F-AF2592546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173" y="319452"/>
            <a:ext cx="1919653" cy="191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1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83606"/>
            <a:ext cx="9220200" cy="668784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solidFill>
                  <a:srgbClr val="3032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AI?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410160"/>
            <a:ext cx="6454966" cy="5177928"/>
          </a:xfrm>
          <a:noFill/>
        </p:spPr>
        <p:txBody>
          <a:bodyPr anchor="ctr">
            <a:normAutofit/>
          </a:bodyPr>
          <a:lstStyle/>
          <a:p>
            <a:pPr marL="0" indent="0">
              <a:spcBef>
                <a:spcPts val="1800"/>
              </a:spcBef>
              <a:buNone/>
              <a:defRPr/>
            </a:pPr>
            <a:r>
              <a:rPr lang="en-GB" sz="2400" dirty="0">
                <a:solidFill>
                  <a:srgbClr val="303282"/>
                </a:solidFill>
              </a:rPr>
              <a:t>AI is a machine’s ability to perform the cognitive functions we associate with human minds, such as: </a:t>
            </a: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GB" sz="2400" dirty="0">
                <a:solidFill>
                  <a:srgbClr val="303282"/>
                </a:solidFill>
              </a:rPr>
              <a:t>perceiving</a:t>
            </a: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GB" sz="2400" dirty="0">
                <a:solidFill>
                  <a:srgbClr val="303282"/>
                </a:solidFill>
              </a:rPr>
              <a:t>reasoning</a:t>
            </a: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GB" sz="2400" dirty="0">
                <a:solidFill>
                  <a:srgbClr val="303282"/>
                </a:solidFill>
              </a:rPr>
              <a:t>learning</a:t>
            </a: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GB" sz="2400" dirty="0">
                <a:solidFill>
                  <a:srgbClr val="303282"/>
                </a:solidFill>
              </a:rPr>
              <a:t>interacting with the environment</a:t>
            </a: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GB" sz="2400" dirty="0">
                <a:solidFill>
                  <a:srgbClr val="303282"/>
                </a:solidFill>
              </a:rPr>
              <a:t>problem-solving</a:t>
            </a: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GB" sz="2400" dirty="0">
                <a:solidFill>
                  <a:srgbClr val="303282"/>
                </a:solidFill>
              </a:rPr>
              <a:t>exercising creativity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06C3CA-4572-F35A-5010-CB6D96947E5D}"/>
              </a:ext>
            </a:extLst>
          </p:cNvPr>
          <p:cNvSpPr txBox="1"/>
          <p:nvPr/>
        </p:nvSpPr>
        <p:spPr>
          <a:xfrm>
            <a:off x="8576631" y="2820885"/>
            <a:ext cx="2963538" cy="347909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1800"/>
              </a:spcBef>
              <a:buNone/>
              <a:defRPr/>
            </a:pPr>
            <a:r>
              <a:rPr lang="en-GB" sz="2400" dirty="0">
                <a:solidFill>
                  <a:srgbClr val="303282"/>
                </a:solidFill>
              </a:rPr>
              <a:t>Day-to-day examples include: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303282"/>
                </a:solidFill>
              </a:rPr>
              <a:t>Siri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303282"/>
                </a:solidFill>
              </a:rPr>
              <a:t>Alexa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303282"/>
                </a:solidFill>
              </a:rPr>
              <a:t>Those pop-up chat boxes that ‘help’ to navigate websites</a:t>
            </a:r>
            <a:endParaRPr lang="en-GB" sz="3200" dirty="0">
              <a:solidFill>
                <a:srgbClr val="303282"/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7494-1B8D-32DA-E5DF-6FD299744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A61D791-E137-9C1B-E4C7-6C47F33E5B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solidFill>
                  <a:srgbClr val="3032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Popular AI Tools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75CA6A7-9E7D-D09E-6C74-218DCE83ED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0437" y="2157471"/>
            <a:ext cx="4427863" cy="3868756"/>
          </a:xfrm>
          <a:noFill/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ChatGPT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Gemini (Google)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CoPilot (Microsoft)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Meta AI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Apple Intelligence</a:t>
            </a:r>
          </a:p>
          <a:p>
            <a:pPr marL="0" indent="0">
              <a:spcBef>
                <a:spcPts val="1800"/>
              </a:spcBef>
              <a:buNone/>
              <a:defRPr/>
            </a:pPr>
            <a:endParaRPr lang="en-GB" sz="2400" dirty="0">
              <a:solidFill>
                <a:srgbClr val="303282"/>
              </a:solidFill>
              <a:latin typeface="Calibri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17F4815-90D4-C489-47CC-CDDE721CD6BA}"/>
              </a:ext>
            </a:extLst>
          </p:cNvPr>
          <p:cNvSpPr txBox="1">
            <a:spLocks noChangeArrowheads="1"/>
          </p:cNvSpPr>
          <p:nvPr/>
        </p:nvSpPr>
        <p:spPr>
          <a:xfrm>
            <a:off x="7256445" y="1814111"/>
            <a:ext cx="4427863" cy="322977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Font typeface="Arial" panose="020B0604020202020204" pitchFamily="34" charset="0"/>
              <a:buNone/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Also: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Claude AI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 err="1">
                <a:solidFill>
                  <a:srgbClr val="303282"/>
                </a:solidFill>
                <a:latin typeface="Calibri" pitchFamily="34" charset="0"/>
              </a:rPr>
              <a:t>Quillbot</a:t>
            </a: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 – text-based assistant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 err="1">
                <a:solidFill>
                  <a:srgbClr val="303282"/>
                </a:solidFill>
                <a:latin typeface="Calibri" pitchFamily="34" charset="0"/>
              </a:rPr>
              <a:t>MidJourney</a:t>
            </a: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 – image generator</a:t>
            </a:r>
            <a:endParaRPr lang="en-US" sz="2400" dirty="0">
              <a:solidFill>
                <a:srgbClr val="30328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293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BD139-397D-15CF-EFD6-A1AF068A7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EAC0D7E-FD6F-377A-A3D5-84444A8BB4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solidFill>
                  <a:srgbClr val="3032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ChatGPT  (</a:t>
            </a:r>
            <a:r>
              <a:rPr lang="en-GB" sz="3200" b="1" dirty="0">
                <a:latin typeface="+mn-lt"/>
              </a:rPr>
              <a:t>Chat Generative Pre-trained Transformer)</a:t>
            </a:r>
            <a:endParaRPr lang="en-GB" altLang="en-US" sz="3200" b="1" dirty="0">
              <a:solidFill>
                <a:srgbClr val="303282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4B2CA47-D19C-C66C-922B-66DB9C33CF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58468" y="1825624"/>
            <a:ext cx="10544440" cy="4478855"/>
          </a:xfrm>
          <a:noFill/>
        </p:spPr>
        <p:txBody>
          <a:bodyPr anchor="ctr"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ChatGPT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 is a ‘Chatbot’ - an AI-powered conversational agent developed by OpenAI</a:t>
            </a:r>
          </a:p>
          <a:p>
            <a:pPr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303282"/>
                </a:solidFill>
              </a:rPr>
              <a:t>Fastest-growing app in history: 100,000,000 users within 2 months (2022)</a:t>
            </a:r>
          </a:p>
          <a:p>
            <a:pPr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303282"/>
                </a:solidFill>
              </a:rPr>
              <a:t>‘Generative AI’ - the ability to produce new content in response to prompts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303282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303282"/>
                </a:solidFill>
              </a:rPr>
              <a:t>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ssist with tasks such as: answering questions, generating ideas, offering explanations, and providing feedback</a:t>
            </a:r>
          </a:p>
          <a:p>
            <a:pPr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ChatGPT can be used in a wide range of educational contexts to support students, teachers, and governors </a:t>
            </a:r>
          </a:p>
          <a:p>
            <a:pPr marL="0" indent="0">
              <a:spcBef>
                <a:spcPts val="1800"/>
              </a:spcBef>
              <a:buNone/>
              <a:defRPr/>
            </a:pPr>
            <a:endParaRPr lang="en-US" sz="2400" dirty="0">
              <a:solidFill>
                <a:srgbClr val="30328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42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F25F-5675-3800-8AD2-41DA56495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DCDD04C-DA42-97D9-46D1-DFF7E827B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solidFill>
                  <a:srgbClr val="3032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for Pupils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EAEC820-808A-BE38-1A52-F6C4907125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87142" y="2090029"/>
            <a:ext cx="9685259" cy="4478855"/>
          </a:xfrm>
          <a:noFill/>
        </p:spPr>
        <p:txBody>
          <a:bodyPr anchor="ctr">
            <a:normAutofit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Homework assistance: pupils can ask for help with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rgbClr val="303282"/>
                </a:solidFill>
                <a:effectLst/>
              </a:rPr>
              <a:t>maths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 problems, historical facts, science concepts,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rgbClr val="303282"/>
                </a:solidFill>
                <a:effectLst/>
              </a:rPr>
              <a:t>etc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rgbClr val="303282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Research: AI can guide students to reliable sources and provide a foundation for research projects</a:t>
            </a:r>
          </a:p>
          <a:p>
            <a:pPr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Critical thinking: ChatGPT can pose questions that challenge students’ reasoning skills</a:t>
            </a:r>
          </a:p>
          <a:p>
            <a:pPr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303282"/>
                </a:solidFill>
              </a:rPr>
              <a:t>Language practice: practical applications for MFL and EAL</a:t>
            </a:r>
          </a:p>
          <a:p>
            <a:pPr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24/7 remote tutoring</a:t>
            </a:r>
          </a:p>
          <a:p>
            <a:pPr marL="0" indent="0">
              <a:spcBef>
                <a:spcPts val="1800"/>
              </a:spcBef>
              <a:buNone/>
              <a:defRPr/>
            </a:pPr>
            <a:endParaRPr lang="en-US" sz="2400" dirty="0">
              <a:solidFill>
                <a:srgbClr val="30328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2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BACA8-1600-DBC2-3525-6217DB795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1A6DC27-5E31-AD37-1896-2066F02A89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solidFill>
                  <a:srgbClr val="3032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for Teachers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2A7B311-8A42-2423-325A-96B70222F3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2227" y="1968844"/>
            <a:ext cx="9685259" cy="4478855"/>
          </a:xfrm>
          <a:noFill/>
        </p:spPr>
        <p:txBody>
          <a:bodyPr anchor="ctr">
            <a:norm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Lesson planning: tailored suggestions based on pupil’s needs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Assessment: supporting moderation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dirty="0">
                <a:solidFill>
                  <a:srgbClr val="303282"/>
                </a:solidFill>
              </a:rPr>
              <a:t>Grading work and providing </a:t>
            </a:r>
            <a:r>
              <a:rPr lang="en-US" altLang="en-US" sz="2400" dirty="0" err="1">
                <a:solidFill>
                  <a:srgbClr val="303282"/>
                </a:solidFill>
              </a:rPr>
              <a:t>personalised</a:t>
            </a:r>
            <a:r>
              <a:rPr lang="en-US" altLang="en-US" sz="2400" dirty="0">
                <a:solidFill>
                  <a:srgbClr val="303282"/>
                </a:solidFill>
              </a:rPr>
              <a:t> feedback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rgbClr val="303282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Suggesting resources and teaching materials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Generating ideas for classroom activities </a:t>
            </a:r>
          </a:p>
          <a:p>
            <a:pPr marL="0" indent="0">
              <a:spcBef>
                <a:spcPts val="1800"/>
              </a:spcBef>
              <a:buNone/>
              <a:defRPr/>
            </a:pPr>
            <a:endParaRPr lang="en-US" sz="2400" dirty="0">
              <a:solidFill>
                <a:srgbClr val="30328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478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94E85-31C4-33EB-AAD6-BDA146EDE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764E833-D680-FFB7-EA35-63B2463B09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solidFill>
                  <a:srgbClr val="3032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for Governors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C28BCB7-C13A-1801-BC55-CA46A739E0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57689" y="1715455"/>
            <a:ext cx="9685259" cy="4478855"/>
          </a:xfrm>
          <a:noFill/>
        </p:spPr>
        <p:txBody>
          <a:bodyPr anchor="ctr"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</a:pPr>
            <a:r>
              <a:rPr kumimoji="0" lang="en-GB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Drafting and reviewing policies</a:t>
            </a:r>
          </a:p>
          <a:p>
            <a:pPr eaLnBrk="0" fontAlgn="base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</a:pPr>
            <a:r>
              <a:rPr kumimoji="0" lang="en-GB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Preparing meeting agendas and minutes</a:t>
            </a:r>
          </a:p>
          <a:p>
            <a:pPr eaLnBrk="0" fontAlgn="base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</a:pPr>
            <a:r>
              <a:rPr lang="en-GB" altLang="en-US" sz="2400" dirty="0">
                <a:solidFill>
                  <a:srgbClr val="303282"/>
                </a:solidFill>
              </a:rPr>
              <a:t>GB panel outcome letters</a:t>
            </a:r>
            <a:endParaRPr kumimoji="0" lang="en-GB" altLang="en-US" sz="2400" i="0" u="none" strike="noStrike" cap="none" normalizeH="0" baseline="0" dirty="0">
              <a:ln>
                <a:noFill/>
              </a:ln>
              <a:solidFill>
                <a:srgbClr val="303282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</a:pPr>
            <a:r>
              <a:rPr kumimoji="0" lang="en-GB" altLang="en-US" sz="2400" i="0" u="none" strike="noStrike" cap="none" normalizeH="0" baseline="0" dirty="0">
                <a:ln>
                  <a:noFill/>
                </a:ln>
                <a:solidFill>
                  <a:srgbClr val="303282"/>
                </a:solidFill>
                <a:effectLst/>
              </a:rPr>
              <a:t>Answering legal or procedural queries quickly</a:t>
            </a:r>
            <a:endParaRPr lang="en-US" sz="2400" dirty="0">
              <a:solidFill>
                <a:srgbClr val="303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570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29D1E-EE12-746C-8137-11B4ED39F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DCCE477-B259-8B46-3E95-24FF67A704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ChatGPT Potential Concerns</a:t>
            </a:r>
            <a:endParaRPr lang="en-GB" altLang="en-US" sz="3200" b="1" dirty="0">
              <a:solidFill>
                <a:srgbClr val="3032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EB628DC-B121-124F-6A1D-1A915C2AB9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9082" y="1550200"/>
            <a:ext cx="10211853" cy="5142545"/>
          </a:xfrm>
          <a:noFill/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Data Privacy: interactions are in the public domain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Accuracy: not always perfect. Human oversight is essential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Bias: AI might reflect bias in its answers. Again, human oversight needed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Over-Reliance: ensuring that AI </a:t>
            </a:r>
            <a:r>
              <a:rPr lang="en-GB" sz="2400" i="1" dirty="0">
                <a:solidFill>
                  <a:srgbClr val="303282"/>
                </a:solidFill>
                <a:latin typeface="Calibri" pitchFamily="34" charset="0"/>
              </a:rPr>
              <a:t>enhances</a:t>
            </a: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 learning and support, rather than  replacing critical thinking and human interaction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Lack of Human Touch: AI may not be able to handle complex emotional issues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Ethical Considerations: may generate content that might be considered inappropriate if not monitored</a:t>
            </a:r>
            <a:endParaRPr lang="en-US" sz="2400" dirty="0">
              <a:solidFill>
                <a:srgbClr val="30328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51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74DD822-A612-4DDD-9989-C109B948C1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97"/>
          <a:stretch/>
        </p:blipFill>
        <p:spPr>
          <a:xfrm>
            <a:off x="3019457" y="1482132"/>
            <a:ext cx="8342516" cy="3823961"/>
          </a:xfrm>
          <a:prstGeom prst="rect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34240F-7126-44FA-AC47-B286380F1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9791" y="776667"/>
            <a:ext cx="7082470" cy="49062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B6B090-96DC-4537-86DC-B45E640F0D1F}"/>
              </a:ext>
            </a:extLst>
          </p:cNvPr>
          <p:cNvSpPr/>
          <p:nvPr/>
        </p:nvSpPr>
        <p:spPr>
          <a:xfrm>
            <a:off x="901190" y="191892"/>
            <a:ext cx="104361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Disabling content collection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 on AI apps</a:t>
            </a: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badi Extra Light" panose="020B0204020104020204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DE8E4-B921-42AB-9CDD-77D04FB65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4613" y="1417905"/>
            <a:ext cx="7082470" cy="4867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2314FA-7269-49DD-9D81-514592C3CA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026" y="2909497"/>
            <a:ext cx="5725986" cy="3948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7EF3BF-BDEF-4A24-B202-1EBA7AED9BFC}"/>
              </a:ext>
            </a:extLst>
          </p:cNvPr>
          <p:cNvSpPr/>
          <p:nvPr/>
        </p:nvSpPr>
        <p:spPr>
          <a:xfrm>
            <a:off x="165587" y="1414254"/>
            <a:ext cx="2854469" cy="4093428"/>
          </a:xfrm>
          <a:prstGeom prst="rect">
            <a:avLst/>
          </a:prstGeom>
          <a:solidFill>
            <a:srgbClr val="F0F0FA"/>
          </a:solidFill>
          <a:ln w="57150">
            <a:solidFill>
              <a:srgbClr val="978BC2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MX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Preventing </a:t>
            </a:r>
            <a:r>
              <a:rPr lang="en-US" altLang="es-MX" sz="2000" b="1" err="1">
                <a:solidFill>
                  <a:srgbClr val="002060"/>
                </a:solidFill>
                <a:latin typeface="Abadi Extra Light" panose="020B0204020104020204" pitchFamily="34" charset="0"/>
              </a:rPr>
              <a:t>GenAI</a:t>
            </a:r>
            <a:r>
              <a:rPr lang="en-US" altLang="es-MX" sz="2000" b="1">
                <a:solidFill>
                  <a:srgbClr val="002060"/>
                </a:solidFill>
                <a:latin typeface="Abadi Extra Light" panose="020B0204020104020204" pitchFamily="34" charset="0"/>
              </a:rPr>
              <a:t> tools </a:t>
            </a:r>
            <a:r>
              <a:rPr kumimoji="0" lang="en-US" altLang="es-MX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from learning from the data you enter 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badi Extra Light" panose="020B0204020104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badi Extra Light" panose="020B02040201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/>
              </a:rPr>
              <a:t>Open ChatGPT and go to:</a:t>
            </a:r>
            <a:endParaRPr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badi Extra Ligh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Your icon top right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>
                <a:solidFill>
                  <a:srgbClr val="002060"/>
                </a:solidFill>
                <a:latin typeface="Abadi Extra Light"/>
              </a:rPr>
              <a:t>'settings'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‘general’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‘data controls’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‘improve the model for everyone’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Disable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2000">
                <a:solidFill>
                  <a:srgbClr val="002060"/>
                </a:solidFill>
                <a:latin typeface="Abadi Extra Light" panose="020B0204020104020204" pitchFamily="34" charset="0"/>
              </a:rPr>
              <a:t>Click ‘done’</a:t>
            </a: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49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C7159-7DFD-A695-25DD-5010D7A3C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C366838-1854-9A13-E6A2-2921C1F544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Moving Forward</a:t>
            </a:r>
            <a:endParaRPr lang="en-GB" altLang="en-US" sz="3200" b="1" dirty="0">
              <a:solidFill>
                <a:srgbClr val="3032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352A8E-CDE6-6671-D7AC-02E61E0B44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789397"/>
            <a:ext cx="9685259" cy="5032376"/>
          </a:xfrm>
          <a:noFill/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ChatGPT / AI is here to stay and will get bigger and better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ChatGPT / AI is a flexible and powerful tool that can support schools (and governors)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Governors have an opportunity to ensure their school is at the forefront of educational innovation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Need to consider carefully where AI can be utilised</a:t>
            </a:r>
          </a:p>
          <a:p>
            <a:pPr>
              <a:spcBef>
                <a:spcPts val="24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Need to be aware of the potential drawbacks</a:t>
            </a:r>
          </a:p>
          <a:p>
            <a:pPr marL="0" indent="0">
              <a:spcBef>
                <a:spcPts val="1800"/>
              </a:spcBef>
              <a:buNone/>
              <a:defRPr/>
            </a:pPr>
            <a:endParaRPr lang="en-US" sz="2400" dirty="0">
              <a:solidFill>
                <a:srgbClr val="30328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066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76202-278E-5A42-8004-1E6CF32DE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68E1678-1C8C-1E60-13CB-4ECAD10CCC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Opening a ChatGPT Account</a:t>
            </a:r>
            <a:endParaRPr lang="en-GB" altLang="en-US" sz="3200" b="1" dirty="0">
              <a:solidFill>
                <a:srgbClr val="3032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5ED14CA-281B-AC41-801E-77E27E90BC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789397"/>
            <a:ext cx="9685259" cy="5032376"/>
          </a:xfrm>
          <a:noFill/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  <a:defRPr/>
            </a:pPr>
            <a:r>
              <a:rPr lang="en-GB" sz="2400" dirty="0">
                <a:solidFill>
                  <a:srgbClr val="303282"/>
                </a:solidFill>
                <a:latin typeface="Calibri" pitchFamily="34" charset="0"/>
              </a:rPr>
              <a:t>chatgpt.com</a:t>
            </a:r>
          </a:p>
          <a:p>
            <a:pPr>
              <a:spcBef>
                <a:spcPts val="1800"/>
              </a:spcBef>
              <a:defRPr/>
            </a:pPr>
            <a:r>
              <a:rPr lang="en-US" sz="2400" dirty="0">
                <a:solidFill>
                  <a:srgbClr val="303282"/>
                </a:solidFill>
                <a:latin typeface="Calibri" pitchFamily="34" charset="0"/>
              </a:rPr>
              <a:t>Email address – DOB – password</a:t>
            </a:r>
          </a:p>
          <a:p>
            <a:pPr>
              <a:spcBef>
                <a:spcPts val="1800"/>
              </a:spcBef>
              <a:defRPr/>
            </a:pPr>
            <a:r>
              <a:rPr lang="en-US" sz="2400" dirty="0">
                <a:solidFill>
                  <a:srgbClr val="303282"/>
                </a:solidFill>
                <a:latin typeface="Calibri" pitchFamily="34" charset="0"/>
              </a:rPr>
              <a:t>To disable content collection: </a:t>
            </a:r>
          </a:p>
          <a:p>
            <a:pPr lvl="1">
              <a:spcBef>
                <a:spcPts val="1800"/>
              </a:spcBef>
              <a:defRPr/>
            </a:pPr>
            <a:r>
              <a:rPr lang="en-US" sz="2000" dirty="0">
                <a:solidFill>
                  <a:srgbClr val="303282"/>
                </a:solidFill>
                <a:latin typeface="Calibri" pitchFamily="34" charset="0"/>
              </a:rPr>
              <a:t>Your icon (top right)</a:t>
            </a:r>
          </a:p>
          <a:p>
            <a:pPr lvl="1">
              <a:spcBef>
                <a:spcPts val="1800"/>
              </a:spcBef>
              <a:defRPr/>
            </a:pPr>
            <a:r>
              <a:rPr lang="en-US" sz="2000" dirty="0">
                <a:solidFill>
                  <a:srgbClr val="303282"/>
                </a:solidFill>
                <a:latin typeface="Calibri" pitchFamily="34" charset="0"/>
              </a:rPr>
              <a:t>Settings</a:t>
            </a:r>
          </a:p>
          <a:p>
            <a:pPr lvl="1">
              <a:spcBef>
                <a:spcPts val="1800"/>
              </a:spcBef>
              <a:defRPr/>
            </a:pPr>
            <a:r>
              <a:rPr lang="en-US" sz="2000" dirty="0">
                <a:solidFill>
                  <a:srgbClr val="303282"/>
                </a:solidFill>
                <a:latin typeface="Calibri" pitchFamily="34" charset="0"/>
              </a:rPr>
              <a:t>Data controls</a:t>
            </a:r>
          </a:p>
          <a:p>
            <a:pPr lvl="1">
              <a:spcBef>
                <a:spcPts val="1800"/>
              </a:spcBef>
              <a:defRPr/>
            </a:pPr>
            <a:r>
              <a:rPr lang="en-US" sz="2000" dirty="0">
                <a:solidFill>
                  <a:srgbClr val="303282"/>
                </a:solidFill>
                <a:latin typeface="Calibri" pitchFamily="34" charset="0"/>
              </a:rPr>
              <a:t>Disable ‘Improve the model for everyone’</a:t>
            </a:r>
          </a:p>
          <a:p>
            <a:pPr>
              <a:spcBef>
                <a:spcPts val="1800"/>
              </a:spcBef>
              <a:defRPr/>
            </a:pPr>
            <a:endParaRPr lang="en-US" sz="2400" dirty="0">
              <a:solidFill>
                <a:srgbClr val="30328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76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1265</TotalTime>
  <Words>558</Words>
  <Application>Microsoft Office PowerPoint</Application>
  <PresentationFormat>Widescreen</PresentationFormat>
  <Paragraphs>92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Abadi Extra Light</vt:lpstr>
      <vt:lpstr>Arial</vt:lpstr>
      <vt:lpstr>Calibri</vt:lpstr>
      <vt:lpstr>Calibri Light</vt:lpstr>
      <vt:lpstr>Open Sans</vt:lpstr>
      <vt:lpstr>Office Theme</vt:lpstr>
      <vt:lpstr>Custom Design</vt:lpstr>
      <vt:lpstr>PowerPoint Presentation</vt:lpstr>
      <vt:lpstr>What is AI?</vt:lpstr>
      <vt:lpstr>Popular AI Tools</vt:lpstr>
      <vt:lpstr>ChatGPT  (Chat Generative Pre-trained Transformer)</vt:lpstr>
      <vt:lpstr>Support for Pupils</vt:lpstr>
      <vt:lpstr>Support for Teachers</vt:lpstr>
      <vt:lpstr>Support for Governors</vt:lpstr>
      <vt:lpstr>ChatGPT Potential Concerns</vt:lpstr>
      <vt:lpstr>PowerPoint Presentation</vt:lpstr>
      <vt:lpstr>Moving Forward</vt:lpstr>
      <vt:lpstr>Opening a ChatGPT Account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School Governance pt1</dc:title>
  <dc:creator>Dave Cadwallader</dc:creator>
  <cp:lastModifiedBy>Dave Cadwallader</cp:lastModifiedBy>
  <cp:revision>93</cp:revision>
  <cp:lastPrinted>2024-06-25T09:19:33Z</cp:lastPrinted>
  <dcterms:created xsi:type="dcterms:W3CDTF">2016-08-26T11:41:07Z</dcterms:created>
  <dcterms:modified xsi:type="dcterms:W3CDTF">2024-10-22T08:05:09Z</dcterms:modified>
</cp:coreProperties>
</file>